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44"/>
  </p:notesMasterIdLst>
  <p:sldIdLst>
    <p:sldId id="256" r:id="rId3"/>
    <p:sldId id="257" r:id="rId4"/>
    <p:sldId id="258" r:id="rId5"/>
    <p:sldId id="259" r:id="rId6"/>
    <p:sldId id="260" r:id="rId7"/>
    <p:sldId id="303" r:id="rId8"/>
    <p:sldId id="263" r:id="rId9"/>
    <p:sldId id="312" r:id="rId10"/>
    <p:sldId id="264" r:id="rId11"/>
    <p:sldId id="315" r:id="rId12"/>
    <p:sldId id="314" r:id="rId13"/>
    <p:sldId id="317" r:id="rId14"/>
    <p:sldId id="316" r:id="rId15"/>
    <p:sldId id="318" r:id="rId16"/>
    <p:sldId id="273" r:id="rId17"/>
    <p:sldId id="304" r:id="rId18"/>
    <p:sldId id="275" r:id="rId19"/>
    <p:sldId id="310" r:id="rId20"/>
    <p:sldId id="311" r:id="rId21"/>
    <p:sldId id="276" r:id="rId22"/>
    <p:sldId id="305" r:id="rId23"/>
    <p:sldId id="278" r:id="rId24"/>
    <p:sldId id="279" r:id="rId25"/>
    <p:sldId id="280" r:id="rId26"/>
    <p:sldId id="281" r:id="rId27"/>
    <p:sldId id="283" r:id="rId28"/>
    <p:sldId id="284" r:id="rId29"/>
    <p:sldId id="306" r:id="rId30"/>
    <p:sldId id="288" r:id="rId31"/>
    <p:sldId id="289" r:id="rId32"/>
    <p:sldId id="307" r:id="rId33"/>
    <p:sldId id="290" r:id="rId34"/>
    <p:sldId id="291" r:id="rId35"/>
    <p:sldId id="292" r:id="rId36"/>
    <p:sldId id="308" r:id="rId37"/>
    <p:sldId id="295" r:id="rId38"/>
    <p:sldId id="297" r:id="rId39"/>
    <p:sldId id="309" r:id="rId40"/>
    <p:sldId id="300" r:id="rId41"/>
    <p:sldId id="301" r:id="rId42"/>
    <p:sldId id="302" r:id="rId4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i0l0UYpJxEPHSSHA04NwJ75p3d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80493" autoAdjust="0"/>
  </p:normalViewPr>
  <p:slideViewPr>
    <p:cSldViewPr snapToGrid="0">
      <p:cViewPr varScale="1">
        <p:scale>
          <a:sx n="131" d="100"/>
          <a:sy n="131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3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Ask if people have their password available</a:t>
            </a:r>
            <a:endParaRPr/>
          </a:p>
        </p:txBody>
      </p:sp>
      <p:sp>
        <p:nvSpPr>
          <p:cNvPr id="65" name="Google Shape;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37491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42246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8038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000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2662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6b975aac6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146b975aac6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ITERATE that we this is not the final setup, they need to do this in their own time with the link in this slide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8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You will now enrol in all of the courses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You will now enrol in all of the courses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934659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You will now enrol in all of the courses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081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dirty="0"/>
              <a:t>Picture on the right is just all courses in the first year.</a:t>
            </a:r>
            <a:endParaRPr dirty="0"/>
          </a:p>
        </p:txBody>
      </p:sp>
      <p:sp>
        <p:nvSpPr>
          <p:cNvPr id="260" name="Google Shape;2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4424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2" name="Google Shape;28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6" name="Google Shape;29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/>
              <a:t>This needs to happen in the in-browser version of google calendar, It DOES work on apple calendar on mobile</a:t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3902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dirty="0"/>
              <a:t>LET THEM ENROLL APS MENTORS, IF NOT NOW, THEY HAVE UNTIL NEXT WEDNESDAY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dirty="0"/>
              <a:t>*VERI EMPORTENT*</a:t>
            </a:r>
            <a:endParaRPr dirty="0"/>
          </a:p>
        </p:txBody>
      </p:sp>
      <p:sp>
        <p:nvSpPr>
          <p:cNvPr id="381" name="Google Shape;38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dirty="0"/>
              <a:t>They can do this in your own time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dirty="0"/>
              <a:t>This is used rarely to log in to huygens computer</a:t>
            </a:r>
            <a:endParaRPr dirty="0"/>
          </a:p>
        </p:txBody>
      </p:sp>
      <p:sp>
        <p:nvSpPr>
          <p:cNvPr id="77" name="Google Shape;7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3" name="Google Shape;39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54905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16" name="Google Shape;416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39452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46b975aac6_0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146b975aac6_0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46b975aac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46b975aac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46b975aac6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46b975aac6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91780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46b975aac6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46b975aac6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1" name="Google Shape;49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99" name="Google Shape;49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720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dirty="0"/>
              <a:t>Note: They will need to set up authentication</a:t>
            </a:r>
            <a:endParaRPr dirty="0"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nl-NL" dirty="0"/>
              <a:t>Note: They will need to set up authentication</a:t>
            </a:r>
            <a:endParaRPr dirty="0"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8610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>
  <p:cSld name="Titeldia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0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40"/>
          <p:cNvSpPr txBox="1">
            <a:spLocks noGrp="1"/>
          </p:cNvSpPr>
          <p:nvPr>
            <p:ph type="body" idx="1"/>
          </p:nvPr>
        </p:nvSpPr>
        <p:spPr>
          <a:xfrm>
            <a:off x="632890" y="948910"/>
            <a:ext cx="7847841" cy="322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40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16" name="Google Shape;16;p40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40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>
  <p:cSld name="Titel en 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2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body" idx="1"/>
          </p:nvPr>
        </p:nvSpPr>
        <p:spPr>
          <a:xfrm>
            <a:off x="632890" y="948910"/>
            <a:ext cx="7847841" cy="322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9" name="Google Shape;29;p42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42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paginavullend">
  <p:cSld name="Afbeelding paginavullend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3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43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34" name="Google Shape;34;p43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3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>
  <p:cSld name="Afbeelding met bijschrif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4"/>
          <p:cNvSpPr>
            <a:spLocks noGrp="1"/>
          </p:cNvSpPr>
          <p:nvPr>
            <p:ph type="pic" idx="2"/>
          </p:nvPr>
        </p:nvSpPr>
        <p:spPr>
          <a:xfrm>
            <a:off x="1390509" y="292238"/>
            <a:ext cx="6289967" cy="3538103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44"/>
          <p:cNvSpPr txBox="1">
            <a:spLocks noGrp="1"/>
          </p:cNvSpPr>
          <p:nvPr>
            <p:ph type="body" idx="1"/>
          </p:nvPr>
        </p:nvSpPr>
        <p:spPr>
          <a:xfrm>
            <a:off x="1390509" y="3830342"/>
            <a:ext cx="6289967" cy="420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erriweather Sans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erriweather Sans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erriweather Sans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Merriweather Sans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4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0" name="Google Shape;40;p44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44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>
  <p:cSld name="Alleen titel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5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45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45" name="Google Shape;45;p45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45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angepaste indeling">
  <p:cSld name="Aangepaste indeling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46"/>
          <p:cNvSpPr txBox="1">
            <a:spLocks noGrp="1"/>
          </p:cNvSpPr>
          <p:nvPr>
            <p:ph type="body" idx="1"/>
          </p:nvPr>
        </p:nvSpPr>
        <p:spPr>
          <a:xfrm>
            <a:off x="632890" y="948910"/>
            <a:ext cx="3797342" cy="47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46"/>
          <p:cNvSpPr txBox="1">
            <a:spLocks noGrp="1"/>
          </p:cNvSpPr>
          <p:nvPr>
            <p:ph type="body" idx="2"/>
          </p:nvPr>
        </p:nvSpPr>
        <p:spPr>
          <a:xfrm>
            <a:off x="632890" y="1423365"/>
            <a:ext cx="3797342" cy="275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46"/>
          <p:cNvSpPr txBox="1">
            <a:spLocks noGrp="1"/>
          </p:cNvSpPr>
          <p:nvPr>
            <p:ph type="body" idx="3"/>
          </p:nvPr>
        </p:nvSpPr>
        <p:spPr>
          <a:xfrm>
            <a:off x="4683389" y="948910"/>
            <a:ext cx="3797342" cy="47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erriweather Sans"/>
              <a:buNone/>
              <a:defRPr sz="17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erriweather Sans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46"/>
          <p:cNvSpPr txBox="1">
            <a:spLocks noGrp="1"/>
          </p:cNvSpPr>
          <p:nvPr>
            <p:ph type="body" idx="4"/>
          </p:nvPr>
        </p:nvSpPr>
        <p:spPr>
          <a:xfrm>
            <a:off x="4683389" y="1423365"/>
            <a:ext cx="3797342" cy="2751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46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54" name="Google Shape;54;p46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46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ee objecten">
  <p:cSld name="Twee objecte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7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7"/>
          <p:cNvSpPr txBox="1">
            <a:spLocks noGrp="1"/>
          </p:cNvSpPr>
          <p:nvPr>
            <p:ph type="body" idx="1"/>
          </p:nvPr>
        </p:nvSpPr>
        <p:spPr>
          <a:xfrm>
            <a:off x="632890" y="948910"/>
            <a:ext cx="3797342" cy="322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47"/>
          <p:cNvSpPr txBox="1">
            <a:spLocks noGrp="1"/>
          </p:cNvSpPr>
          <p:nvPr>
            <p:ph type="body" idx="2"/>
          </p:nvPr>
        </p:nvSpPr>
        <p:spPr>
          <a:xfrm>
            <a:off x="4683389" y="948910"/>
            <a:ext cx="3797342" cy="322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65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•"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47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61" name="Google Shape;61;p47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47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9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9"/>
          <p:cNvSpPr txBox="1">
            <a:spLocks noGrp="1"/>
          </p:cNvSpPr>
          <p:nvPr>
            <p:ph type="body" idx="1"/>
          </p:nvPr>
        </p:nvSpPr>
        <p:spPr>
          <a:xfrm>
            <a:off x="632969" y="949028"/>
            <a:ext cx="7847929" cy="322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39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9" name="Google Shape;9;p39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39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" name="Google Shape;11;p39" descr="RU_E_RGB_2014_wit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87918" y="4589482"/>
            <a:ext cx="1898894" cy="4293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1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  <a:defRPr sz="1900" b="1" i="0" u="none" strike="noStrike" cap="none">
                <a:solidFill>
                  <a:srgbClr val="BE2E1A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1"/>
          <p:cNvSpPr txBox="1">
            <a:spLocks noGrp="1"/>
          </p:cNvSpPr>
          <p:nvPr>
            <p:ph type="body" idx="1"/>
          </p:nvPr>
        </p:nvSpPr>
        <p:spPr>
          <a:xfrm>
            <a:off x="632969" y="949028"/>
            <a:ext cx="7847929" cy="322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erriweather Sans"/>
              <a:buChar char="-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41"/>
          <p:cNvSpPr txBox="1">
            <a:spLocks noGrp="1"/>
          </p:cNvSpPr>
          <p:nvPr>
            <p:ph type="sldNum" idx="12"/>
          </p:nvPr>
        </p:nvSpPr>
        <p:spPr>
          <a:xfrm>
            <a:off x="632969" y="4700787"/>
            <a:ext cx="440957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‹#›</a:t>
            </a:fld>
            <a:endParaRPr/>
          </a:p>
        </p:txBody>
      </p:sp>
      <p:sp>
        <p:nvSpPr>
          <p:cNvPr id="22" name="Google Shape;22;p41"/>
          <p:cNvSpPr txBox="1">
            <a:spLocks noGrp="1"/>
          </p:cNvSpPr>
          <p:nvPr>
            <p:ph type="ftr" idx="11"/>
          </p:nvPr>
        </p:nvSpPr>
        <p:spPr>
          <a:xfrm>
            <a:off x="1136443" y="4700787"/>
            <a:ext cx="401438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41"/>
          <p:cNvSpPr txBox="1">
            <a:spLocks noGrp="1"/>
          </p:cNvSpPr>
          <p:nvPr>
            <p:ph type="dt" idx="10"/>
          </p:nvPr>
        </p:nvSpPr>
        <p:spPr>
          <a:xfrm>
            <a:off x="5279210" y="4700787"/>
            <a:ext cx="648598" cy="273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4" name="Google Shape;24;p41" descr="RU_E_RGB_2014_wit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187918" y="4589482"/>
            <a:ext cx="1898894" cy="42932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u.nl/fb/english/print/printing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hyperlink" Target="login.kuario.com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rientation.svcognac.nl/Useful_information/Wifi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ortal.ru.nl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Firstletter.surname@student.ru.n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>
            <a:spLocks noGrp="1"/>
          </p:cNvSpPr>
          <p:nvPr>
            <p:ph type="title"/>
          </p:nvPr>
        </p:nvSpPr>
        <p:spPr>
          <a:xfrm>
            <a:off x="648032" y="2897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00" tIns="23200" rIns="23200" bIns="232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 sz="3000" b="1">
                <a:latin typeface="Calibri"/>
                <a:ea typeface="Calibri"/>
                <a:cs typeface="Calibri"/>
                <a:sym typeface="Calibri"/>
              </a:rPr>
              <a:t>IT Help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1"/>
          <p:cNvSpPr txBox="1">
            <a:spLocks noGrp="1"/>
          </p:cNvSpPr>
          <p:nvPr>
            <p:ph type="body" idx="1"/>
          </p:nvPr>
        </p:nvSpPr>
        <p:spPr>
          <a:xfrm>
            <a:off x="441434" y="858853"/>
            <a:ext cx="8165660" cy="3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3200" tIns="23200" rIns="23200" bIns="232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dirty="0"/>
          </a:p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Have your log-in credentials ready!</a:t>
            </a:r>
            <a:endParaRPr dirty="0"/>
          </a:p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(We use s1234567 as student number, change this to your own)</a:t>
            </a:r>
            <a:endParaRPr dirty="0"/>
          </a:p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2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Make sure your account is activated!</a:t>
            </a:r>
          </a:p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nl-NL" sz="2400" dirty="0">
              <a:solidFill>
                <a:schemeClr val="lt1"/>
              </a:solidFill>
              <a:latin typeface="Calibri"/>
              <a:cs typeface="Calibri"/>
              <a:sym typeface="Calibri"/>
            </a:endParaRPr>
          </a:p>
          <a:p>
            <a:pPr marL="2286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nl-NL" sz="1800" i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The mentors will be there to help you out individually.</a:t>
            </a:r>
            <a:endParaRPr sz="12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Email</a:t>
            </a:r>
            <a:endParaRPr dirty="0"/>
          </a:p>
        </p:txBody>
      </p:sp>
      <p:sp>
        <p:nvSpPr>
          <p:cNvPr id="138" name="Google Shape;138;p9"/>
          <p:cNvSpPr/>
          <p:nvPr/>
        </p:nvSpPr>
        <p:spPr>
          <a:xfrm>
            <a:off x="8511032" y="945004"/>
            <a:ext cx="562044" cy="133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2824922" y="1582924"/>
            <a:ext cx="521253" cy="647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2285999" y="1078667"/>
            <a:ext cx="642731" cy="647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620051" y="664487"/>
            <a:ext cx="521253" cy="1023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4121E-6768-FC99-FE5B-ED450E7EF540}"/>
              </a:ext>
            </a:extLst>
          </p:cNvPr>
          <p:cNvSpPr txBox="1"/>
          <p:nvPr/>
        </p:nvSpPr>
        <p:spPr>
          <a:xfrm>
            <a:off x="5730043" y="635683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Outlook App (Any smartphone)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77C83-E76E-38E9-04AD-83E23B715129}"/>
              </a:ext>
            </a:extLst>
          </p:cNvPr>
          <p:cNvSpPr txBox="1"/>
          <p:nvPr/>
        </p:nvSpPr>
        <p:spPr>
          <a:xfrm>
            <a:off x="1610581" y="637227"/>
            <a:ext cx="188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Apple Mail (iPhones)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7B57-9D7F-8179-D803-D7A461656F83}"/>
              </a:ext>
            </a:extLst>
          </p:cNvPr>
          <p:cNvSpPr txBox="1"/>
          <p:nvPr/>
        </p:nvSpPr>
        <p:spPr>
          <a:xfrm>
            <a:off x="4763991" y="63568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595459-3063-DDA7-D8AF-BA9BF9F3E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35" y="1034912"/>
            <a:ext cx="1022350" cy="12255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D91166-DA4A-02C5-0C92-42000777A8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693" b="27622"/>
          <a:stretch/>
        </p:blipFill>
        <p:spPr>
          <a:xfrm>
            <a:off x="2355464" y="1011835"/>
            <a:ext cx="2249901" cy="32481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9162D8-8A78-8FA5-5EC5-3107060B398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14672" r="700" b="10666"/>
          <a:stretch/>
        </p:blipFill>
        <p:spPr>
          <a:xfrm>
            <a:off x="6788537" y="1011835"/>
            <a:ext cx="1995537" cy="3248160"/>
          </a:xfrm>
          <a:prstGeom prst="rect">
            <a:avLst/>
          </a:prstGeom>
        </p:spPr>
      </p:pic>
      <p:sp>
        <p:nvSpPr>
          <p:cNvPr id="12" name="Google Shape;142;p9">
            <a:extLst>
              <a:ext uri="{FF2B5EF4-FFF2-40B4-BE49-F238E27FC236}">
                <a16:creationId xmlns:a16="http://schemas.microsoft.com/office/drawing/2014/main" id="{72D76952-2DB0-BEE7-3396-4AC5EEC38D2D}"/>
              </a:ext>
            </a:extLst>
          </p:cNvPr>
          <p:cNvSpPr txBox="1"/>
          <p:nvPr/>
        </p:nvSpPr>
        <p:spPr>
          <a:xfrm>
            <a:off x="337796" y="2883039"/>
            <a:ext cx="1437842" cy="56908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Settings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Mail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8;p6">
            <a:extLst>
              <a:ext uri="{FF2B5EF4-FFF2-40B4-BE49-F238E27FC236}">
                <a16:creationId xmlns:a16="http://schemas.microsoft.com/office/drawing/2014/main" id="{1F40EFAC-6D37-FD23-CADD-7E330A2260DC}"/>
              </a:ext>
            </a:extLst>
          </p:cNvPr>
          <p:cNvSpPr/>
          <p:nvPr/>
        </p:nvSpPr>
        <p:spPr>
          <a:xfrm>
            <a:off x="2503688" y="3671189"/>
            <a:ext cx="704516" cy="22016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2;p9">
            <a:extLst>
              <a:ext uri="{FF2B5EF4-FFF2-40B4-BE49-F238E27FC236}">
                <a16:creationId xmlns:a16="http://schemas.microsoft.com/office/drawing/2014/main" id="{1BF9EBEC-C3F9-C52A-5F24-79B69AE4CB48}"/>
              </a:ext>
            </a:extLst>
          </p:cNvPr>
          <p:cNvSpPr txBox="1"/>
          <p:nvPr/>
        </p:nvSpPr>
        <p:spPr>
          <a:xfrm>
            <a:off x="5391376" y="2971037"/>
            <a:ext cx="1243739" cy="788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Outlook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07;p6">
            <a:extLst>
              <a:ext uri="{FF2B5EF4-FFF2-40B4-BE49-F238E27FC236}">
                <a16:creationId xmlns:a16="http://schemas.microsoft.com/office/drawing/2014/main" id="{A5D0141E-86D7-497B-3D37-01B08518496C}"/>
              </a:ext>
            </a:extLst>
          </p:cNvPr>
          <p:cNvCxnSpPr>
            <a:cxnSpLocks/>
          </p:cNvCxnSpPr>
          <p:nvPr/>
        </p:nvCxnSpPr>
        <p:spPr>
          <a:xfrm>
            <a:off x="1881585" y="3209925"/>
            <a:ext cx="622103" cy="46126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E99C7-A3F1-24A4-83B6-D9C7E5AF09C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935673" y="943460"/>
            <a:ext cx="0" cy="33165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Google Shape;107;p6">
            <a:extLst>
              <a:ext uri="{FF2B5EF4-FFF2-40B4-BE49-F238E27FC236}">
                <a16:creationId xmlns:a16="http://schemas.microsoft.com/office/drawing/2014/main" id="{C4EA52B9-D216-1A51-0039-EA370EC82D08}"/>
              </a:ext>
            </a:extLst>
          </p:cNvPr>
          <p:cNvCxnSpPr>
            <a:cxnSpLocks/>
          </p:cNvCxnSpPr>
          <p:nvPr/>
        </p:nvCxnSpPr>
        <p:spPr>
          <a:xfrm>
            <a:off x="6635115" y="3580471"/>
            <a:ext cx="743694" cy="18143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0281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657737-0E02-687E-A37B-CCFEAA472A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72" b="15848"/>
          <a:stretch/>
        </p:blipFill>
        <p:spPr>
          <a:xfrm>
            <a:off x="2345939" y="1011835"/>
            <a:ext cx="2375855" cy="3316536"/>
          </a:xfrm>
          <a:prstGeom prst="rect">
            <a:avLst/>
          </a:prstGeom>
        </p:spPr>
      </p:pic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Email</a:t>
            </a:r>
            <a:endParaRPr dirty="0"/>
          </a:p>
        </p:txBody>
      </p:sp>
      <p:sp>
        <p:nvSpPr>
          <p:cNvPr id="138" name="Google Shape;138;p9"/>
          <p:cNvSpPr/>
          <p:nvPr/>
        </p:nvSpPr>
        <p:spPr>
          <a:xfrm>
            <a:off x="8511032" y="945004"/>
            <a:ext cx="562044" cy="133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620051" y="664487"/>
            <a:ext cx="521253" cy="1023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4121E-6768-FC99-FE5B-ED450E7EF540}"/>
              </a:ext>
            </a:extLst>
          </p:cNvPr>
          <p:cNvSpPr txBox="1"/>
          <p:nvPr/>
        </p:nvSpPr>
        <p:spPr>
          <a:xfrm>
            <a:off x="5730043" y="635683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Outlook App (Any smartphone)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77C83-E76E-38E9-04AD-83E23B715129}"/>
              </a:ext>
            </a:extLst>
          </p:cNvPr>
          <p:cNvSpPr txBox="1"/>
          <p:nvPr/>
        </p:nvSpPr>
        <p:spPr>
          <a:xfrm>
            <a:off x="1610581" y="637227"/>
            <a:ext cx="188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Apple Mail (iPhones)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7B57-9D7F-8179-D803-D7A461656F83}"/>
              </a:ext>
            </a:extLst>
          </p:cNvPr>
          <p:cNvSpPr txBox="1"/>
          <p:nvPr/>
        </p:nvSpPr>
        <p:spPr>
          <a:xfrm>
            <a:off x="4763991" y="63568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162D8-8A78-8FA5-5EC5-3107060B3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4672" r="700" b="10666"/>
          <a:stretch/>
        </p:blipFill>
        <p:spPr>
          <a:xfrm>
            <a:off x="6788537" y="1011835"/>
            <a:ext cx="1995537" cy="3248160"/>
          </a:xfrm>
          <a:prstGeom prst="rect">
            <a:avLst/>
          </a:prstGeom>
        </p:spPr>
      </p:pic>
      <p:sp>
        <p:nvSpPr>
          <p:cNvPr id="12" name="Google Shape;142;p9">
            <a:extLst>
              <a:ext uri="{FF2B5EF4-FFF2-40B4-BE49-F238E27FC236}">
                <a16:creationId xmlns:a16="http://schemas.microsoft.com/office/drawing/2014/main" id="{72D76952-2DB0-BEE7-3396-4AC5EEC38D2D}"/>
              </a:ext>
            </a:extLst>
          </p:cNvPr>
          <p:cNvSpPr txBox="1"/>
          <p:nvPr/>
        </p:nvSpPr>
        <p:spPr>
          <a:xfrm>
            <a:off x="352011" y="2987051"/>
            <a:ext cx="1437842" cy="40308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Accounts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8;p6">
            <a:extLst>
              <a:ext uri="{FF2B5EF4-FFF2-40B4-BE49-F238E27FC236}">
                <a16:creationId xmlns:a16="http://schemas.microsoft.com/office/drawing/2014/main" id="{1F40EFAC-6D37-FD23-CADD-7E330A2260DC}"/>
              </a:ext>
            </a:extLst>
          </p:cNvPr>
          <p:cNvSpPr/>
          <p:nvPr/>
        </p:nvSpPr>
        <p:spPr>
          <a:xfrm>
            <a:off x="2432063" y="2601727"/>
            <a:ext cx="2214608" cy="28131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2;p9">
            <a:extLst>
              <a:ext uri="{FF2B5EF4-FFF2-40B4-BE49-F238E27FC236}">
                <a16:creationId xmlns:a16="http://schemas.microsoft.com/office/drawing/2014/main" id="{1BF9EBEC-C3F9-C52A-5F24-79B69AE4CB48}"/>
              </a:ext>
            </a:extLst>
          </p:cNvPr>
          <p:cNvSpPr txBox="1"/>
          <p:nvPr/>
        </p:nvSpPr>
        <p:spPr>
          <a:xfrm>
            <a:off x="5391376" y="2971037"/>
            <a:ext cx="1243739" cy="788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Outlook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07;p6">
            <a:extLst>
              <a:ext uri="{FF2B5EF4-FFF2-40B4-BE49-F238E27FC236}">
                <a16:creationId xmlns:a16="http://schemas.microsoft.com/office/drawing/2014/main" id="{A5D0141E-86D7-497B-3D37-01B08518496C}"/>
              </a:ext>
            </a:extLst>
          </p:cNvPr>
          <p:cNvCxnSpPr>
            <a:cxnSpLocks/>
          </p:cNvCxnSpPr>
          <p:nvPr/>
        </p:nvCxnSpPr>
        <p:spPr>
          <a:xfrm flipV="1">
            <a:off x="1820670" y="2945846"/>
            <a:ext cx="611393" cy="24055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E99C7-A3F1-24A4-83B6-D9C7E5AF09C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935673" y="943460"/>
            <a:ext cx="0" cy="33165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Google Shape;107;p6">
            <a:extLst>
              <a:ext uri="{FF2B5EF4-FFF2-40B4-BE49-F238E27FC236}">
                <a16:creationId xmlns:a16="http://schemas.microsoft.com/office/drawing/2014/main" id="{C4EA52B9-D216-1A51-0039-EA370EC82D08}"/>
              </a:ext>
            </a:extLst>
          </p:cNvPr>
          <p:cNvCxnSpPr>
            <a:cxnSpLocks/>
          </p:cNvCxnSpPr>
          <p:nvPr/>
        </p:nvCxnSpPr>
        <p:spPr>
          <a:xfrm>
            <a:off x="6635115" y="3580471"/>
            <a:ext cx="743694" cy="18143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2503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EA7C1F6-C27A-E107-C1EF-8B8DED53E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94" b="35520"/>
          <a:stretch/>
        </p:blipFill>
        <p:spPr>
          <a:xfrm>
            <a:off x="2424238" y="1059014"/>
            <a:ext cx="2375855" cy="3085425"/>
          </a:xfrm>
          <a:prstGeom prst="rect">
            <a:avLst/>
          </a:prstGeom>
        </p:spPr>
      </p:pic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Email</a:t>
            </a:r>
            <a:endParaRPr dirty="0"/>
          </a:p>
        </p:txBody>
      </p:sp>
      <p:sp>
        <p:nvSpPr>
          <p:cNvPr id="138" name="Google Shape;138;p9"/>
          <p:cNvSpPr/>
          <p:nvPr/>
        </p:nvSpPr>
        <p:spPr>
          <a:xfrm>
            <a:off x="8511032" y="945004"/>
            <a:ext cx="562044" cy="133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620051" y="664487"/>
            <a:ext cx="521253" cy="1023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4121E-6768-FC99-FE5B-ED450E7EF540}"/>
              </a:ext>
            </a:extLst>
          </p:cNvPr>
          <p:cNvSpPr txBox="1"/>
          <p:nvPr/>
        </p:nvSpPr>
        <p:spPr>
          <a:xfrm>
            <a:off x="5730043" y="635683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Outlook App (Any smartphone)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77C83-E76E-38E9-04AD-83E23B715129}"/>
              </a:ext>
            </a:extLst>
          </p:cNvPr>
          <p:cNvSpPr txBox="1"/>
          <p:nvPr/>
        </p:nvSpPr>
        <p:spPr>
          <a:xfrm>
            <a:off x="1610581" y="637227"/>
            <a:ext cx="188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Apple Mail (iPhones)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7B57-9D7F-8179-D803-D7A461656F83}"/>
              </a:ext>
            </a:extLst>
          </p:cNvPr>
          <p:cNvSpPr txBox="1"/>
          <p:nvPr/>
        </p:nvSpPr>
        <p:spPr>
          <a:xfrm>
            <a:off x="4763991" y="63568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162D8-8A78-8FA5-5EC5-3107060B3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4672" r="700" b="10666"/>
          <a:stretch/>
        </p:blipFill>
        <p:spPr>
          <a:xfrm>
            <a:off x="6788537" y="1011835"/>
            <a:ext cx="1995537" cy="3248160"/>
          </a:xfrm>
          <a:prstGeom prst="rect">
            <a:avLst/>
          </a:prstGeom>
        </p:spPr>
      </p:pic>
      <p:sp>
        <p:nvSpPr>
          <p:cNvPr id="12" name="Google Shape;142;p9">
            <a:extLst>
              <a:ext uri="{FF2B5EF4-FFF2-40B4-BE49-F238E27FC236}">
                <a16:creationId xmlns:a16="http://schemas.microsoft.com/office/drawing/2014/main" id="{72D76952-2DB0-BEE7-3396-4AC5EEC38D2D}"/>
              </a:ext>
            </a:extLst>
          </p:cNvPr>
          <p:cNvSpPr txBox="1"/>
          <p:nvPr/>
        </p:nvSpPr>
        <p:spPr>
          <a:xfrm>
            <a:off x="352011" y="2987050"/>
            <a:ext cx="1437842" cy="56908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Account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8;p6">
            <a:extLst>
              <a:ext uri="{FF2B5EF4-FFF2-40B4-BE49-F238E27FC236}">
                <a16:creationId xmlns:a16="http://schemas.microsoft.com/office/drawing/2014/main" id="{1F40EFAC-6D37-FD23-CADD-7E330A2260DC}"/>
              </a:ext>
            </a:extLst>
          </p:cNvPr>
          <p:cNvSpPr/>
          <p:nvPr/>
        </p:nvSpPr>
        <p:spPr>
          <a:xfrm>
            <a:off x="2432063" y="3296381"/>
            <a:ext cx="2214608" cy="284089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2;p9">
            <a:extLst>
              <a:ext uri="{FF2B5EF4-FFF2-40B4-BE49-F238E27FC236}">
                <a16:creationId xmlns:a16="http://schemas.microsoft.com/office/drawing/2014/main" id="{1BF9EBEC-C3F9-C52A-5F24-79B69AE4CB48}"/>
              </a:ext>
            </a:extLst>
          </p:cNvPr>
          <p:cNvSpPr txBox="1"/>
          <p:nvPr/>
        </p:nvSpPr>
        <p:spPr>
          <a:xfrm>
            <a:off x="5391376" y="2971037"/>
            <a:ext cx="1243739" cy="788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Outlook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07;p6">
            <a:extLst>
              <a:ext uri="{FF2B5EF4-FFF2-40B4-BE49-F238E27FC236}">
                <a16:creationId xmlns:a16="http://schemas.microsoft.com/office/drawing/2014/main" id="{A5D0141E-86D7-497B-3D37-01B08518496C}"/>
              </a:ext>
            </a:extLst>
          </p:cNvPr>
          <p:cNvCxnSpPr>
            <a:cxnSpLocks/>
          </p:cNvCxnSpPr>
          <p:nvPr/>
        </p:nvCxnSpPr>
        <p:spPr>
          <a:xfrm>
            <a:off x="1820670" y="3186396"/>
            <a:ext cx="522480" cy="20450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E99C7-A3F1-24A4-83B6-D9C7E5AF09C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935673" y="943460"/>
            <a:ext cx="0" cy="33165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Google Shape;107;p6">
            <a:extLst>
              <a:ext uri="{FF2B5EF4-FFF2-40B4-BE49-F238E27FC236}">
                <a16:creationId xmlns:a16="http://schemas.microsoft.com/office/drawing/2014/main" id="{C4EA52B9-D216-1A51-0039-EA370EC82D08}"/>
              </a:ext>
            </a:extLst>
          </p:cNvPr>
          <p:cNvCxnSpPr>
            <a:cxnSpLocks/>
          </p:cNvCxnSpPr>
          <p:nvPr/>
        </p:nvCxnSpPr>
        <p:spPr>
          <a:xfrm>
            <a:off x="6635115" y="3580471"/>
            <a:ext cx="743694" cy="18143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24003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1F0E22-0F6F-2CDF-CE55-711276116B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729" t="6307" r="729" b="28645"/>
          <a:stretch/>
        </p:blipFill>
        <p:spPr>
          <a:xfrm>
            <a:off x="2384125" y="963031"/>
            <a:ext cx="2375855" cy="3345767"/>
          </a:xfrm>
          <a:prstGeom prst="rect">
            <a:avLst/>
          </a:prstGeom>
        </p:spPr>
      </p:pic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Email</a:t>
            </a:r>
            <a:endParaRPr dirty="0"/>
          </a:p>
        </p:txBody>
      </p:sp>
      <p:sp>
        <p:nvSpPr>
          <p:cNvPr id="138" name="Google Shape;138;p9"/>
          <p:cNvSpPr/>
          <p:nvPr/>
        </p:nvSpPr>
        <p:spPr>
          <a:xfrm>
            <a:off x="8511032" y="945004"/>
            <a:ext cx="562044" cy="133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620051" y="664487"/>
            <a:ext cx="521253" cy="1023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4121E-6768-FC99-FE5B-ED450E7EF540}"/>
              </a:ext>
            </a:extLst>
          </p:cNvPr>
          <p:cNvSpPr txBox="1"/>
          <p:nvPr/>
        </p:nvSpPr>
        <p:spPr>
          <a:xfrm>
            <a:off x="5730043" y="635683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Outlook App (Any smartphone)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77C83-E76E-38E9-04AD-83E23B715129}"/>
              </a:ext>
            </a:extLst>
          </p:cNvPr>
          <p:cNvSpPr txBox="1"/>
          <p:nvPr/>
        </p:nvSpPr>
        <p:spPr>
          <a:xfrm>
            <a:off x="1610581" y="637227"/>
            <a:ext cx="188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Apple Mail (iPhones)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7B57-9D7F-8179-D803-D7A461656F83}"/>
              </a:ext>
            </a:extLst>
          </p:cNvPr>
          <p:cNvSpPr txBox="1"/>
          <p:nvPr/>
        </p:nvSpPr>
        <p:spPr>
          <a:xfrm>
            <a:off x="4763991" y="63568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9162D8-8A78-8FA5-5EC5-3107060B398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t="14672" r="700" b="10666"/>
          <a:stretch/>
        </p:blipFill>
        <p:spPr>
          <a:xfrm>
            <a:off x="6788537" y="1011835"/>
            <a:ext cx="1995537" cy="3248160"/>
          </a:xfrm>
          <a:prstGeom prst="rect">
            <a:avLst/>
          </a:prstGeom>
        </p:spPr>
      </p:pic>
      <p:sp>
        <p:nvSpPr>
          <p:cNvPr id="12" name="Google Shape;142;p9">
            <a:extLst>
              <a:ext uri="{FF2B5EF4-FFF2-40B4-BE49-F238E27FC236}">
                <a16:creationId xmlns:a16="http://schemas.microsoft.com/office/drawing/2014/main" id="{72D76952-2DB0-BEE7-3396-4AC5EEC38D2D}"/>
              </a:ext>
            </a:extLst>
          </p:cNvPr>
          <p:cNvSpPr txBox="1"/>
          <p:nvPr/>
        </p:nvSpPr>
        <p:spPr>
          <a:xfrm>
            <a:off x="352011" y="3256837"/>
            <a:ext cx="1743112" cy="56908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/>
              <a:t>Microsoft Exchange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08;p6">
            <a:extLst>
              <a:ext uri="{FF2B5EF4-FFF2-40B4-BE49-F238E27FC236}">
                <a16:creationId xmlns:a16="http://schemas.microsoft.com/office/drawing/2014/main" id="{1F40EFAC-6D37-FD23-CADD-7E330A2260DC}"/>
              </a:ext>
            </a:extLst>
          </p:cNvPr>
          <p:cNvSpPr/>
          <p:nvPr/>
        </p:nvSpPr>
        <p:spPr>
          <a:xfrm>
            <a:off x="2724150" y="1858996"/>
            <a:ext cx="1666875" cy="27991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2;p9">
            <a:extLst>
              <a:ext uri="{FF2B5EF4-FFF2-40B4-BE49-F238E27FC236}">
                <a16:creationId xmlns:a16="http://schemas.microsoft.com/office/drawing/2014/main" id="{1BF9EBEC-C3F9-C52A-5F24-79B69AE4CB48}"/>
              </a:ext>
            </a:extLst>
          </p:cNvPr>
          <p:cNvSpPr txBox="1"/>
          <p:nvPr/>
        </p:nvSpPr>
        <p:spPr>
          <a:xfrm>
            <a:off x="5391376" y="2971037"/>
            <a:ext cx="1243739" cy="788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Download Outlook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" name="Google Shape;107;p6">
            <a:extLst>
              <a:ext uri="{FF2B5EF4-FFF2-40B4-BE49-F238E27FC236}">
                <a16:creationId xmlns:a16="http://schemas.microsoft.com/office/drawing/2014/main" id="{A5D0141E-86D7-497B-3D37-01B08518496C}"/>
              </a:ext>
            </a:extLst>
          </p:cNvPr>
          <p:cNvCxnSpPr>
            <a:cxnSpLocks/>
          </p:cNvCxnSpPr>
          <p:nvPr/>
        </p:nvCxnSpPr>
        <p:spPr>
          <a:xfrm flipV="1">
            <a:off x="1820670" y="2144474"/>
            <a:ext cx="1008255" cy="104192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E99C7-A3F1-24A4-83B6-D9C7E5AF09C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935673" y="943460"/>
            <a:ext cx="0" cy="33165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" name="Google Shape;107;p6">
            <a:extLst>
              <a:ext uri="{FF2B5EF4-FFF2-40B4-BE49-F238E27FC236}">
                <a16:creationId xmlns:a16="http://schemas.microsoft.com/office/drawing/2014/main" id="{C4EA52B9-D216-1A51-0039-EA370EC82D08}"/>
              </a:ext>
            </a:extLst>
          </p:cNvPr>
          <p:cNvCxnSpPr>
            <a:cxnSpLocks/>
          </p:cNvCxnSpPr>
          <p:nvPr/>
        </p:nvCxnSpPr>
        <p:spPr>
          <a:xfrm>
            <a:off x="6635115" y="3580471"/>
            <a:ext cx="743694" cy="18143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92704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162EC8-9E14-7A3F-A9BE-6F0AA993F8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87" b="40468"/>
          <a:stretch/>
        </p:blipFill>
        <p:spPr>
          <a:xfrm>
            <a:off x="6697221" y="1199197"/>
            <a:ext cx="2375855" cy="2800350"/>
          </a:xfrm>
          <a:prstGeom prst="rect">
            <a:avLst/>
          </a:prstGeom>
        </p:spPr>
      </p:pic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Email</a:t>
            </a:r>
            <a:endParaRPr dirty="0"/>
          </a:p>
        </p:txBody>
      </p:sp>
      <p:sp>
        <p:nvSpPr>
          <p:cNvPr id="138" name="Google Shape;138;p9"/>
          <p:cNvSpPr/>
          <p:nvPr/>
        </p:nvSpPr>
        <p:spPr>
          <a:xfrm>
            <a:off x="8511032" y="945004"/>
            <a:ext cx="562044" cy="133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620051" y="664487"/>
            <a:ext cx="521253" cy="1023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54121E-6768-FC99-FE5B-ED450E7EF540}"/>
              </a:ext>
            </a:extLst>
          </p:cNvPr>
          <p:cNvSpPr txBox="1"/>
          <p:nvPr/>
        </p:nvSpPr>
        <p:spPr>
          <a:xfrm>
            <a:off x="5730043" y="635683"/>
            <a:ext cx="26420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Outlook App (Any smartphone)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377C83-E76E-38E9-04AD-83E23B715129}"/>
              </a:ext>
            </a:extLst>
          </p:cNvPr>
          <p:cNvSpPr txBox="1"/>
          <p:nvPr/>
        </p:nvSpPr>
        <p:spPr>
          <a:xfrm>
            <a:off x="1610581" y="637227"/>
            <a:ext cx="1885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L" dirty="0"/>
              <a:t>Apple Mail (iPhones)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FA7B57-9D7F-8179-D803-D7A461656F83}"/>
              </a:ext>
            </a:extLst>
          </p:cNvPr>
          <p:cNvSpPr txBox="1"/>
          <p:nvPr/>
        </p:nvSpPr>
        <p:spPr>
          <a:xfrm>
            <a:off x="4763991" y="635683"/>
            <a:ext cx="343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L" dirty="0"/>
              <a:t>or</a:t>
            </a:r>
          </a:p>
        </p:txBody>
      </p:sp>
      <p:cxnSp>
        <p:nvCxnSpPr>
          <p:cNvPr id="15" name="Google Shape;107;p6">
            <a:extLst>
              <a:ext uri="{FF2B5EF4-FFF2-40B4-BE49-F238E27FC236}">
                <a16:creationId xmlns:a16="http://schemas.microsoft.com/office/drawing/2014/main" id="{A5D0141E-86D7-497B-3D37-01B08518496C}"/>
              </a:ext>
            </a:extLst>
          </p:cNvPr>
          <p:cNvCxnSpPr>
            <a:cxnSpLocks/>
          </p:cNvCxnSpPr>
          <p:nvPr/>
        </p:nvCxnSpPr>
        <p:spPr>
          <a:xfrm flipV="1">
            <a:off x="6537494" y="2020919"/>
            <a:ext cx="371717" cy="28454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3E99C7-A3F1-24A4-83B6-D9C7E5AF09C7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4935673" y="943460"/>
            <a:ext cx="0" cy="331653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id="{E8BD3660-A727-A4BA-0461-3BBD86A6A5F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75" b="53190"/>
          <a:stretch/>
        </p:blipFill>
        <p:spPr>
          <a:xfrm>
            <a:off x="2277677" y="1229545"/>
            <a:ext cx="2375855" cy="2151830"/>
          </a:xfrm>
          <a:prstGeom prst="rect">
            <a:avLst/>
          </a:prstGeom>
        </p:spPr>
      </p:pic>
      <p:sp>
        <p:nvSpPr>
          <p:cNvPr id="20" name="Google Shape;142;p9">
            <a:extLst>
              <a:ext uri="{FF2B5EF4-FFF2-40B4-BE49-F238E27FC236}">
                <a16:creationId xmlns:a16="http://schemas.microsoft.com/office/drawing/2014/main" id="{FFBEC381-5067-0CF9-CDFD-0E8BFB7A04B7}"/>
              </a:ext>
            </a:extLst>
          </p:cNvPr>
          <p:cNvSpPr txBox="1"/>
          <p:nvPr/>
        </p:nvSpPr>
        <p:spPr>
          <a:xfrm>
            <a:off x="5248744" y="2013812"/>
            <a:ext cx="1193048" cy="86507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ru.nl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42;p9">
            <a:extLst>
              <a:ext uri="{FF2B5EF4-FFF2-40B4-BE49-F238E27FC236}">
                <a16:creationId xmlns:a16="http://schemas.microsoft.com/office/drawing/2014/main" id="{DCE1A9D7-B830-A210-90A2-33B664E816D9}"/>
              </a:ext>
            </a:extLst>
          </p:cNvPr>
          <p:cNvSpPr txBox="1"/>
          <p:nvPr/>
        </p:nvSpPr>
        <p:spPr>
          <a:xfrm>
            <a:off x="585198" y="1988376"/>
            <a:ext cx="1193048" cy="86507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@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ru.nl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107;p6">
            <a:extLst>
              <a:ext uri="{FF2B5EF4-FFF2-40B4-BE49-F238E27FC236}">
                <a16:creationId xmlns:a16="http://schemas.microsoft.com/office/drawing/2014/main" id="{BFD63FF5-BCA3-24C5-82D8-4432165E428C}"/>
              </a:ext>
            </a:extLst>
          </p:cNvPr>
          <p:cNvCxnSpPr>
            <a:cxnSpLocks/>
          </p:cNvCxnSpPr>
          <p:nvPr/>
        </p:nvCxnSpPr>
        <p:spPr>
          <a:xfrm flipV="1">
            <a:off x="1842103" y="2020919"/>
            <a:ext cx="435574" cy="28454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90553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46b975aac6_0_24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Printing</a:t>
            </a:r>
            <a:endParaRPr/>
          </a:p>
        </p:txBody>
      </p:sp>
      <p:sp>
        <p:nvSpPr>
          <p:cNvPr id="229" name="Google Shape;229;g146b975aac6_0_24"/>
          <p:cNvSpPr txBox="1"/>
          <p:nvPr/>
        </p:nvSpPr>
        <p:spPr>
          <a:xfrm>
            <a:off x="760399" y="2164443"/>
            <a:ext cx="2616900" cy="8313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You can add balance to your Kuario account and use it to print, copy and scan</a:t>
            </a:r>
            <a:endParaRPr dirty="0"/>
          </a:p>
        </p:txBody>
      </p:sp>
      <p:sp>
        <p:nvSpPr>
          <p:cNvPr id="230" name="Google Shape;230;g146b975aac6_0_24"/>
          <p:cNvSpPr txBox="1"/>
          <p:nvPr/>
        </p:nvSpPr>
        <p:spPr>
          <a:xfrm>
            <a:off x="760398" y="3164730"/>
            <a:ext cx="4063801" cy="83096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Radboud has a clear explanation on how to set this up: </a:t>
            </a:r>
            <a:r>
              <a:rPr lang="nl-NL" i="1" u="sng" dirty="0">
                <a:solidFill>
                  <a:schemeClr val="hlink"/>
                </a:solidFill>
                <a:hlinkClick r:id="rId3"/>
              </a:rPr>
              <a:t>https://www.ru.nl/fb/english/print/printing/</a:t>
            </a:r>
            <a:endParaRPr lang="nl-NL" i="1" u="sng" dirty="0">
              <a:solidFill>
                <a:schemeClr val="hlink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200" i="1" dirty="0">
                <a:solidFill>
                  <a:srgbClr val="FF0000"/>
                </a:solidFill>
              </a:rPr>
              <a:t>You dont need to print often so we wont go into detail</a:t>
            </a:r>
            <a:endParaRPr sz="1200" i="1" dirty="0">
              <a:solidFill>
                <a:srgbClr val="FF0000"/>
              </a:solidFill>
            </a:endParaRPr>
          </a:p>
        </p:txBody>
      </p:sp>
      <p:pic>
        <p:nvPicPr>
          <p:cNvPr id="231" name="Google Shape;231;g146b975aac6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4200" y="1029060"/>
            <a:ext cx="1413250" cy="16393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14;g146b975aac6_0_0">
            <a:extLst>
              <a:ext uri="{FF2B5EF4-FFF2-40B4-BE49-F238E27FC236}">
                <a16:creationId xmlns:a16="http://schemas.microsoft.com/office/drawing/2014/main" id="{360B409A-7A6D-D644-E4E3-D4E46BC194A7}"/>
              </a:ext>
            </a:extLst>
          </p:cNvPr>
          <p:cNvSpPr txBox="1"/>
          <p:nvPr/>
        </p:nvSpPr>
        <p:spPr>
          <a:xfrm>
            <a:off x="760399" y="949046"/>
            <a:ext cx="1943400" cy="104641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To print on university you need to make use of the Kuario app or </a:t>
            </a:r>
            <a:r>
              <a:rPr lang="nl-NL" dirty="0">
                <a:hlinkClick r:id="rId5" action="ppaction://hlinkfile"/>
              </a:rPr>
              <a:t>login.kuario.com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76320-8EDD-42A8-A4EA-FF99E1F00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50036" y="750947"/>
            <a:ext cx="6120000" cy="3282913"/>
          </a:xfrm>
          <a:prstGeom prst="rect">
            <a:avLst/>
          </a:prstGeom>
        </p:spPr>
      </p:pic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Student portal - Osiris</a:t>
            </a:r>
            <a:endParaRPr dirty="0"/>
          </a:p>
        </p:txBody>
      </p:sp>
      <p:cxnSp>
        <p:nvCxnSpPr>
          <p:cNvPr id="107" name="Google Shape;107;p6"/>
          <p:cNvCxnSpPr>
            <a:cxnSpLocks/>
            <a:stCxn id="4" idx="3"/>
            <a:endCxn id="11" idx="1"/>
          </p:cNvCxnSpPr>
          <p:nvPr/>
        </p:nvCxnSpPr>
        <p:spPr>
          <a:xfrm>
            <a:off x="2252217" y="1760712"/>
            <a:ext cx="422549" cy="32692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11" name="Google Shape;108;p6">
            <a:extLst>
              <a:ext uri="{FF2B5EF4-FFF2-40B4-BE49-F238E27FC236}">
                <a16:creationId xmlns:a16="http://schemas.microsoft.com/office/drawing/2014/main" id="{FBFC476A-99E0-E1C2-1F46-5FB59503748B}"/>
              </a:ext>
            </a:extLst>
          </p:cNvPr>
          <p:cNvSpPr/>
          <p:nvPr/>
        </p:nvSpPr>
        <p:spPr>
          <a:xfrm>
            <a:off x="2674766" y="2012771"/>
            <a:ext cx="422549" cy="149723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7;p15">
            <a:extLst>
              <a:ext uri="{FF2B5EF4-FFF2-40B4-BE49-F238E27FC236}">
                <a16:creationId xmlns:a16="http://schemas.microsoft.com/office/drawing/2014/main" id="{56DF58C4-CAE7-CB60-7707-DD18839B8019}"/>
              </a:ext>
            </a:extLst>
          </p:cNvPr>
          <p:cNvSpPr/>
          <p:nvPr/>
        </p:nvSpPr>
        <p:spPr>
          <a:xfrm>
            <a:off x="158375" y="1283658"/>
            <a:ext cx="2093842" cy="95410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Osiris is where you register for courses and where your grades will be shown.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04;p6">
            <a:extLst>
              <a:ext uri="{FF2B5EF4-FFF2-40B4-BE49-F238E27FC236}">
                <a16:creationId xmlns:a16="http://schemas.microsoft.com/office/drawing/2014/main" id="{E97D186C-427A-D241-D16D-2CF5CC060082}"/>
              </a:ext>
            </a:extLst>
          </p:cNvPr>
          <p:cNvSpPr/>
          <p:nvPr/>
        </p:nvSpPr>
        <p:spPr>
          <a:xfrm>
            <a:off x="158375" y="2401629"/>
            <a:ext cx="2093842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prospectus contains information about all the courses.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" name="Google Shape;107;p6">
            <a:extLst>
              <a:ext uri="{FF2B5EF4-FFF2-40B4-BE49-F238E27FC236}">
                <a16:creationId xmlns:a16="http://schemas.microsoft.com/office/drawing/2014/main" id="{69F1CF79-AEDD-FD3C-47CD-3EABD166CDF1}"/>
              </a:ext>
            </a:extLst>
          </p:cNvPr>
          <p:cNvCxnSpPr>
            <a:cxnSpLocks/>
            <a:stCxn id="2" idx="3"/>
            <a:endCxn id="8" idx="1"/>
          </p:cNvCxnSpPr>
          <p:nvPr/>
        </p:nvCxnSpPr>
        <p:spPr>
          <a:xfrm flipV="1">
            <a:off x="2252217" y="2386667"/>
            <a:ext cx="422549" cy="384294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8" name="Google Shape;108;p6">
            <a:extLst>
              <a:ext uri="{FF2B5EF4-FFF2-40B4-BE49-F238E27FC236}">
                <a16:creationId xmlns:a16="http://schemas.microsoft.com/office/drawing/2014/main" id="{EC01A54D-BDF5-2E52-FA10-03896735B6CE}"/>
              </a:ext>
            </a:extLst>
          </p:cNvPr>
          <p:cNvSpPr/>
          <p:nvPr/>
        </p:nvSpPr>
        <p:spPr>
          <a:xfrm>
            <a:off x="2674766" y="2311806"/>
            <a:ext cx="497498" cy="149722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744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Osiris</a:t>
            </a:r>
            <a:endParaRPr/>
          </a:p>
        </p:txBody>
      </p:sp>
      <p:sp>
        <p:nvSpPr>
          <p:cNvPr id="252" name="Google Shape;252;p16"/>
          <p:cNvSpPr/>
          <p:nvPr/>
        </p:nvSpPr>
        <p:spPr>
          <a:xfrm>
            <a:off x="4571999" y="2977322"/>
            <a:ext cx="1590261" cy="8834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272716" y="2297668"/>
            <a:ext cx="1984180" cy="9976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/>
              <a:t>Then you 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 see this screen.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register for courses, click: “</a:t>
            </a:r>
            <a:r>
              <a:rPr lang="nl-NL" dirty="0"/>
              <a:t>Enrol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4763801" y="2968487"/>
            <a:ext cx="1526563" cy="132522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 r="7653" b="21984"/>
          <a:stretch/>
        </p:blipFill>
        <p:spPr>
          <a:xfrm>
            <a:off x="3016435" y="1086158"/>
            <a:ext cx="5854849" cy="215266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53;p16">
            <a:extLst>
              <a:ext uri="{FF2B5EF4-FFF2-40B4-BE49-F238E27FC236}">
                <a16:creationId xmlns:a16="http://schemas.microsoft.com/office/drawing/2014/main" id="{FE1527FD-485B-9D17-DC5F-57996D5BF385}"/>
              </a:ext>
            </a:extLst>
          </p:cNvPr>
          <p:cNvSpPr/>
          <p:nvPr/>
        </p:nvSpPr>
        <p:spPr>
          <a:xfrm>
            <a:off x="272716" y="1101475"/>
            <a:ext cx="2136609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be sent to a login page where you use your RU credentials.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107;p6">
            <a:extLst>
              <a:ext uri="{FF2B5EF4-FFF2-40B4-BE49-F238E27FC236}">
                <a16:creationId xmlns:a16="http://schemas.microsoft.com/office/drawing/2014/main" id="{393E02B4-4575-61D5-8191-598B60570E0F}"/>
              </a:ext>
            </a:extLst>
          </p:cNvPr>
          <p:cNvCxnSpPr>
            <a:cxnSpLocks/>
            <a:stCxn id="253" idx="3"/>
            <a:endCxn id="5" idx="1"/>
          </p:cNvCxnSpPr>
          <p:nvPr/>
        </p:nvCxnSpPr>
        <p:spPr>
          <a:xfrm flipV="1">
            <a:off x="2256896" y="2197769"/>
            <a:ext cx="767559" cy="59872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5" name="Google Shape;108;p6">
            <a:extLst>
              <a:ext uri="{FF2B5EF4-FFF2-40B4-BE49-F238E27FC236}">
                <a16:creationId xmlns:a16="http://schemas.microsoft.com/office/drawing/2014/main" id="{679254C5-24F7-F17D-5E7C-6BB950E654C2}"/>
              </a:ext>
            </a:extLst>
          </p:cNvPr>
          <p:cNvSpPr/>
          <p:nvPr/>
        </p:nvSpPr>
        <p:spPr>
          <a:xfrm>
            <a:off x="3024455" y="2101517"/>
            <a:ext cx="216049" cy="192504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3A41F22-1087-2A72-45C0-2A80B90DE9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7198" y="915791"/>
            <a:ext cx="5892695" cy="3162677"/>
          </a:xfrm>
          <a:prstGeom prst="rect">
            <a:avLst/>
          </a:prstGeom>
        </p:spPr>
      </p:pic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Osiris</a:t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>
            <a:off x="272716" y="2297668"/>
            <a:ext cx="1984180" cy="9976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 enroll for resits you select test.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i="1" dirty="0"/>
              <a:t>But hopefully you won’t need this &lt;3</a:t>
            </a:r>
            <a:endParaRPr sz="14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253;p16">
            <a:extLst>
              <a:ext uri="{FF2B5EF4-FFF2-40B4-BE49-F238E27FC236}">
                <a16:creationId xmlns:a16="http://schemas.microsoft.com/office/drawing/2014/main" id="{FE1527FD-485B-9D17-DC5F-57996D5BF385}"/>
              </a:ext>
            </a:extLst>
          </p:cNvPr>
          <p:cNvSpPr/>
          <p:nvPr/>
        </p:nvSpPr>
        <p:spPr>
          <a:xfrm>
            <a:off x="272716" y="1101475"/>
            <a:ext cx="2136609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course to enroll for courses and the initial exam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107;p6">
            <a:extLst>
              <a:ext uri="{FF2B5EF4-FFF2-40B4-BE49-F238E27FC236}">
                <a16:creationId xmlns:a16="http://schemas.microsoft.com/office/drawing/2014/main" id="{393E02B4-4575-61D5-8191-598B60570E0F}"/>
              </a:ext>
            </a:extLst>
          </p:cNvPr>
          <p:cNvCxnSpPr>
            <a:cxnSpLocks/>
            <a:stCxn id="2" idx="3"/>
          </p:cNvCxnSpPr>
          <p:nvPr/>
        </p:nvCxnSpPr>
        <p:spPr>
          <a:xfrm>
            <a:off x="2409325" y="1470807"/>
            <a:ext cx="2957804" cy="23461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2153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DA1C15-B0C9-0CA6-70EC-06F22ED097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867737" y="666027"/>
            <a:ext cx="6186900" cy="3315934"/>
          </a:xfrm>
          <a:prstGeom prst="rect">
            <a:avLst/>
          </a:prstGeom>
        </p:spPr>
      </p:pic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Osiris</a:t>
            </a:r>
            <a:endParaRPr/>
          </a:p>
        </p:txBody>
      </p:sp>
      <p:sp>
        <p:nvSpPr>
          <p:cNvPr id="253" name="Google Shape;253;p16"/>
          <p:cNvSpPr/>
          <p:nvPr/>
        </p:nvSpPr>
        <p:spPr>
          <a:xfrm>
            <a:off x="272716" y="2297668"/>
            <a:ext cx="1984180" cy="997646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Enroll for ALL THE COURSES!!!!!</a:t>
            </a:r>
          </a:p>
        </p:txBody>
      </p:sp>
      <p:sp>
        <p:nvSpPr>
          <p:cNvPr id="2" name="Google Shape;253;p16">
            <a:extLst>
              <a:ext uri="{FF2B5EF4-FFF2-40B4-BE49-F238E27FC236}">
                <a16:creationId xmlns:a16="http://schemas.microsoft.com/office/drawing/2014/main" id="{FE1527FD-485B-9D17-DC5F-57996D5BF385}"/>
              </a:ext>
            </a:extLst>
          </p:cNvPr>
          <p:cNvSpPr/>
          <p:nvPr/>
        </p:nvSpPr>
        <p:spPr>
          <a:xfrm>
            <a:off x="272716" y="1101475"/>
            <a:ext cx="2136609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BSc 1 in My programme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107;p6">
            <a:extLst>
              <a:ext uri="{FF2B5EF4-FFF2-40B4-BE49-F238E27FC236}">
                <a16:creationId xmlns:a16="http://schemas.microsoft.com/office/drawing/2014/main" id="{393E02B4-4575-61D5-8191-598B60570E0F}"/>
              </a:ext>
            </a:extLst>
          </p:cNvPr>
          <p:cNvCxnSpPr>
            <a:cxnSpLocks/>
            <a:stCxn id="2" idx="3"/>
            <a:endCxn id="9" idx="0"/>
          </p:cNvCxnSpPr>
          <p:nvPr/>
        </p:nvCxnSpPr>
        <p:spPr>
          <a:xfrm>
            <a:off x="2409325" y="1470807"/>
            <a:ext cx="1485668" cy="61842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9" name="Google Shape;108;p6">
            <a:extLst>
              <a:ext uri="{FF2B5EF4-FFF2-40B4-BE49-F238E27FC236}">
                <a16:creationId xmlns:a16="http://schemas.microsoft.com/office/drawing/2014/main" id="{880E92E1-82BE-FE0D-09B3-C9CFE5C45030}"/>
              </a:ext>
            </a:extLst>
          </p:cNvPr>
          <p:cNvSpPr/>
          <p:nvPr/>
        </p:nvSpPr>
        <p:spPr>
          <a:xfrm>
            <a:off x="3112477" y="2089229"/>
            <a:ext cx="1565031" cy="56908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32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Let’s get started!</a:t>
            </a:r>
            <a:endParaRPr/>
          </a:p>
        </p:txBody>
      </p:sp>
      <p:sp>
        <p:nvSpPr>
          <p:cNvPr id="74" name="Google Shape;74;p2"/>
          <p:cNvSpPr txBox="1">
            <a:spLocks noGrp="1"/>
          </p:cNvSpPr>
          <p:nvPr>
            <p:ph type="body" idx="1"/>
          </p:nvPr>
        </p:nvSpPr>
        <p:spPr>
          <a:xfrm>
            <a:off x="-155387" y="943152"/>
            <a:ext cx="9123714" cy="3226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2286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2400" dirty="0">
                <a:latin typeface="Calibri"/>
                <a:ea typeface="Calibri"/>
                <a:cs typeface="Calibri"/>
                <a:sym typeface="Calibri"/>
              </a:rPr>
              <a:t>You can log onto the computers with your RU log-in credentials. </a:t>
            </a:r>
            <a:endParaRPr dirty="0"/>
          </a:p>
          <a:p>
            <a:pPr marL="2286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2400" dirty="0">
                <a:latin typeface="Calibri"/>
                <a:ea typeface="Calibri"/>
                <a:cs typeface="Calibri"/>
                <a:sym typeface="Calibri"/>
              </a:rPr>
              <a:t>Username: s1234567</a:t>
            </a:r>
            <a:endParaRPr dirty="0"/>
          </a:p>
          <a:p>
            <a:pPr marL="2286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2400" dirty="0">
                <a:latin typeface="Calibri"/>
                <a:ea typeface="Calibri"/>
                <a:cs typeface="Calibri"/>
                <a:sym typeface="Calibri"/>
              </a:rPr>
              <a:t>If in the Huygens building/ on a science computer : s1234567@ru.nl</a:t>
            </a:r>
            <a:endParaRPr dirty="0"/>
          </a:p>
          <a:p>
            <a:pPr marL="2286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2400" dirty="0">
                <a:latin typeface="Calibri"/>
                <a:ea typeface="Calibri"/>
                <a:cs typeface="Calibri"/>
                <a:sym typeface="Calibri"/>
              </a:rPr>
              <a:t>Password: RU password</a:t>
            </a:r>
            <a:endParaRPr dirty="0"/>
          </a:p>
          <a:p>
            <a:pPr marL="228600" marR="0" lvl="0" indent="-25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9"/>
          <p:cNvSpPr txBox="1">
            <a:spLocks noGrp="1"/>
          </p:cNvSpPr>
          <p:nvPr>
            <p:ph type="title"/>
          </p:nvPr>
        </p:nvSpPr>
        <p:spPr>
          <a:xfrm>
            <a:off x="549869" y="396571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Courses</a:t>
            </a:r>
            <a:endParaRPr dirty="0"/>
          </a:p>
        </p:txBody>
      </p:sp>
      <p:sp>
        <p:nvSpPr>
          <p:cNvPr id="263" name="Google Shape;263;p19"/>
          <p:cNvSpPr/>
          <p:nvPr/>
        </p:nvSpPr>
        <p:spPr>
          <a:xfrm>
            <a:off x="3221038" y="14128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br>
              <a:rPr lang="nl-NL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062601-58CA-2D56-47B7-EA7307E3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2287" y="182880"/>
            <a:ext cx="2611844" cy="3943648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55C15CB-BAEC-70CF-3A17-A86E244075FA}"/>
              </a:ext>
            </a:extLst>
          </p:cNvPr>
          <p:cNvGrpSpPr/>
          <p:nvPr/>
        </p:nvGrpSpPr>
        <p:grpSpPr>
          <a:xfrm>
            <a:off x="549868" y="887161"/>
            <a:ext cx="3641131" cy="3178407"/>
            <a:chOff x="823959" y="1036319"/>
            <a:chExt cx="2611844" cy="241316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7A62766-7D63-5B11-CFA1-AD85EAF066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3753" b="46114"/>
            <a:stretch/>
          </p:blipFill>
          <p:spPr>
            <a:xfrm>
              <a:off x="823959" y="1036319"/>
              <a:ext cx="2611844" cy="199644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515637A-5973-8503-42C3-8B2CD239FD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8946" b="4"/>
            <a:stretch/>
          </p:blipFill>
          <p:spPr>
            <a:xfrm>
              <a:off x="823959" y="3013710"/>
              <a:ext cx="2611844" cy="43577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76320-8EDD-42A8-A4EA-FF99E1F00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43686" y="770465"/>
            <a:ext cx="6441939" cy="3455609"/>
          </a:xfrm>
          <a:prstGeom prst="rect">
            <a:avLst/>
          </a:prstGeom>
        </p:spPr>
      </p:pic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Student portal – Personal Schedule</a:t>
            </a:r>
            <a:endParaRPr dirty="0"/>
          </a:p>
        </p:txBody>
      </p:sp>
      <p:cxnSp>
        <p:nvCxnSpPr>
          <p:cNvPr id="3" name="Google Shape;107;p6">
            <a:extLst>
              <a:ext uri="{FF2B5EF4-FFF2-40B4-BE49-F238E27FC236}">
                <a16:creationId xmlns:a16="http://schemas.microsoft.com/office/drawing/2014/main" id="{211937B9-C85E-45AB-0A5C-63C8D680761C}"/>
              </a:ext>
            </a:extLst>
          </p:cNvPr>
          <p:cNvCxnSpPr>
            <a:cxnSpLocks/>
            <a:stCxn id="6" idx="3"/>
            <a:endCxn id="15" idx="1"/>
          </p:cNvCxnSpPr>
          <p:nvPr/>
        </p:nvCxnSpPr>
        <p:spPr>
          <a:xfrm>
            <a:off x="2252217" y="1737564"/>
            <a:ext cx="392300" cy="64443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6" name="Google Shape;238;p15">
            <a:extLst>
              <a:ext uri="{FF2B5EF4-FFF2-40B4-BE49-F238E27FC236}">
                <a16:creationId xmlns:a16="http://schemas.microsoft.com/office/drawing/2014/main" id="{CB52C5C5-63E7-D984-A8E2-558319D42B59}"/>
              </a:ext>
            </a:extLst>
          </p:cNvPr>
          <p:cNvSpPr/>
          <p:nvPr/>
        </p:nvSpPr>
        <p:spPr>
          <a:xfrm>
            <a:off x="158375" y="1368232"/>
            <a:ext cx="2093842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where you can see your personal schedule.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08;p6">
            <a:extLst>
              <a:ext uri="{FF2B5EF4-FFF2-40B4-BE49-F238E27FC236}">
                <a16:creationId xmlns:a16="http://schemas.microsoft.com/office/drawing/2014/main" id="{A3FA792F-94EB-0FDF-DB48-B640B7B0CC98}"/>
              </a:ext>
            </a:extLst>
          </p:cNvPr>
          <p:cNvSpPr/>
          <p:nvPr/>
        </p:nvSpPr>
        <p:spPr>
          <a:xfrm>
            <a:off x="2644517" y="2292174"/>
            <a:ext cx="788493" cy="17964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9906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A1BBEC4-55A3-D297-1343-E9E99487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758" y="765574"/>
            <a:ext cx="6120000" cy="3283125"/>
          </a:xfrm>
          <a:prstGeom prst="rect">
            <a:avLst/>
          </a:prstGeom>
        </p:spPr>
      </p:pic>
      <p:sp>
        <p:nvSpPr>
          <p:cNvPr id="284" name="Google Shape;284;p21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Personal schedule</a:t>
            </a:r>
            <a:endParaRPr/>
          </a:p>
        </p:txBody>
      </p:sp>
      <p:sp>
        <p:nvSpPr>
          <p:cNvPr id="286" name="Google Shape;286;p21"/>
          <p:cNvSpPr/>
          <p:nvPr/>
        </p:nvSpPr>
        <p:spPr>
          <a:xfrm>
            <a:off x="158375" y="1059609"/>
            <a:ext cx="2093842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see this page. Click on: “+ Add timetable”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0" name="Google Shape;290;p21"/>
          <p:cNvCxnSpPr>
            <a:cxnSpLocks/>
            <a:stCxn id="286" idx="3"/>
            <a:endCxn id="292" idx="1"/>
          </p:cNvCxnSpPr>
          <p:nvPr/>
        </p:nvCxnSpPr>
        <p:spPr>
          <a:xfrm>
            <a:off x="2252217" y="1428941"/>
            <a:ext cx="5752626" cy="7049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291" name="Google Shape;291;p21"/>
          <p:cNvSpPr/>
          <p:nvPr/>
        </p:nvSpPr>
        <p:spPr>
          <a:xfrm>
            <a:off x="158375" y="2049834"/>
            <a:ext cx="2093842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click on: “Programme of study”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21"/>
          <p:cNvSpPr/>
          <p:nvPr/>
        </p:nvSpPr>
        <p:spPr>
          <a:xfrm>
            <a:off x="8004843" y="1425507"/>
            <a:ext cx="476055" cy="147848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Personal schedule</a:t>
            </a:r>
            <a:endParaRPr/>
          </a:p>
        </p:txBody>
      </p:sp>
      <p:sp>
        <p:nvSpPr>
          <p:cNvPr id="300" name="Google Shape;300;p22"/>
          <p:cNvSpPr/>
          <p:nvPr/>
        </p:nvSpPr>
        <p:spPr>
          <a:xfrm>
            <a:off x="158375" y="1059609"/>
            <a:ext cx="2228974" cy="1169551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Search for: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Artificial intelligence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22"/>
          <p:cNvSpPr/>
          <p:nvPr/>
        </p:nvSpPr>
        <p:spPr>
          <a:xfrm>
            <a:off x="158374" y="2391121"/>
            <a:ext cx="2228975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on: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“Artificial Intelligence B1”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" name="Google Shape;304;p22"/>
          <p:cNvCxnSpPr>
            <a:stCxn id="300" idx="3"/>
          </p:cNvCxnSpPr>
          <p:nvPr/>
        </p:nvCxnSpPr>
        <p:spPr>
          <a:xfrm>
            <a:off x="2387349" y="1644385"/>
            <a:ext cx="1878300" cy="1560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305" name="Google Shape;305;p22"/>
          <p:cNvCxnSpPr/>
          <p:nvPr/>
        </p:nvCxnSpPr>
        <p:spPr>
          <a:xfrm rot="10800000" flipH="1">
            <a:off x="2387349" y="2505854"/>
            <a:ext cx="1878350" cy="14085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6FD9D52B-DC5A-1D4E-B333-9DBFBEA01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649" y="1174112"/>
            <a:ext cx="3933383" cy="2110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61944-8888-9DD2-5AF2-128881A892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40" y="734514"/>
            <a:ext cx="6120000" cy="3283125"/>
          </a:xfrm>
          <a:prstGeom prst="rect">
            <a:avLst/>
          </a:prstGeom>
        </p:spPr>
      </p:pic>
      <p:sp>
        <p:nvSpPr>
          <p:cNvPr id="311" name="Google Shape;311;p23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Personal schedule</a:t>
            </a:r>
            <a:endParaRPr/>
          </a:p>
        </p:txBody>
      </p:sp>
      <p:sp>
        <p:nvSpPr>
          <p:cNvPr id="313" name="Google Shape;313;p23"/>
          <p:cNvSpPr/>
          <p:nvPr/>
        </p:nvSpPr>
        <p:spPr>
          <a:xfrm>
            <a:off x="158375" y="1059609"/>
            <a:ext cx="2228974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see it on the right hand side!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23"/>
          <p:cNvCxnSpPr>
            <a:cxnSpLocks/>
            <a:stCxn id="313" idx="3"/>
          </p:cNvCxnSpPr>
          <p:nvPr/>
        </p:nvCxnSpPr>
        <p:spPr>
          <a:xfrm>
            <a:off x="2387349" y="1321219"/>
            <a:ext cx="5143751" cy="1054857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7254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BC85B0-B1BD-2C6A-E4A9-9702CED51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1665" y="753357"/>
            <a:ext cx="6120000" cy="3283125"/>
          </a:xfrm>
          <a:prstGeom prst="rect">
            <a:avLst/>
          </a:prstGeom>
        </p:spPr>
      </p:pic>
      <p:sp>
        <p:nvSpPr>
          <p:cNvPr id="321" name="Google Shape;321;p24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nl-NL" dirty="0"/>
              <a:t>Connecting to Personal Agenda</a:t>
            </a:r>
            <a:endParaRPr dirty="0"/>
          </a:p>
        </p:txBody>
      </p:sp>
      <p:cxnSp>
        <p:nvCxnSpPr>
          <p:cNvPr id="323" name="Google Shape;323;p24"/>
          <p:cNvCxnSpPr>
            <a:cxnSpLocks/>
            <a:stCxn id="324" idx="3"/>
          </p:cNvCxnSpPr>
          <p:nvPr/>
        </p:nvCxnSpPr>
        <p:spPr>
          <a:xfrm flipV="1">
            <a:off x="2259660" y="2014364"/>
            <a:ext cx="5646090" cy="55738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324" name="Google Shape;324;p24"/>
          <p:cNvSpPr txBox="1"/>
          <p:nvPr/>
        </p:nvSpPr>
        <p:spPr>
          <a:xfrm>
            <a:off x="501660" y="2266650"/>
            <a:ext cx="1758000" cy="61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the smoll buttons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324;p24">
            <a:extLst>
              <a:ext uri="{FF2B5EF4-FFF2-40B4-BE49-F238E27FC236}">
                <a16:creationId xmlns:a16="http://schemas.microsoft.com/office/drawing/2014/main" id="{C68A38FE-EDED-B612-5990-2829BD0BD2CD}"/>
              </a:ext>
            </a:extLst>
          </p:cNvPr>
          <p:cNvSpPr txBox="1"/>
          <p:nvPr/>
        </p:nvSpPr>
        <p:spPr>
          <a:xfrm>
            <a:off x="501660" y="3150570"/>
            <a:ext cx="1758000" cy="610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your personal agenda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4E14E2-38AF-57C7-BDD4-010C2D78FF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581" y="740235"/>
            <a:ext cx="6120000" cy="3283125"/>
          </a:xfrm>
          <a:prstGeom prst="rect">
            <a:avLst/>
          </a:prstGeom>
        </p:spPr>
      </p:pic>
      <p:sp>
        <p:nvSpPr>
          <p:cNvPr id="336" name="Google Shape;336;p2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Connecting to Google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sp>
        <p:nvSpPr>
          <p:cNvPr id="338" name="Google Shape;338;p26"/>
          <p:cNvSpPr txBox="1"/>
          <p:nvPr/>
        </p:nvSpPr>
        <p:spPr>
          <a:xfrm>
            <a:off x="423105" y="3365050"/>
            <a:ext cx="1310806" cy="65831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Then press next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9" name="Google Shape;339;p26"/>
          <p:cNvCxnSpPr>
            <a:cxnSpLocks/>
            <a:stCxn id="338" idx="3"/>
          </p:cNvCxnSpPr>
          <p:nvPr/>
        </p:nvCxnSpPr>
        <p:spPr>
          <a:xfrm flipV="1">
            <a:off x="1733911" y="3154728"/>
            <a:ext cx="5551170" cy="539477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" name="Google Shape;338;p26">
            <a:extLst>
              <a:ext uri="{FF2B5EF4-FFF2-40B4-BE49-F238E27FC236}">
                <a16:creationId xmlns:a16="http://schemas.microsoft.com/office/drawing/2014/main" id="{FD480887-6C0D-FF58-5DF0-A35E2F10F49B}"/>
              </a:ext>
            </a:extLst>
          </p:cNvPr>
          <p:cNvSpPr txBox="1"/>
          <p:nvPr/>
        </p:nvSpPr>
        <p:spPr>
          <a:xfrm>
            <a:off x="430480" y="1183596"/>
            <a:ext cx="2066340" cy="75276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/>
              <a:t>We’ll make use of Google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38;p26">
            <a:extLst>
              <a:ext uri="{FF2B5EF4-FFF2-40B4-BE49-F238E27FC236}">
                <a16:creationId xmlns:a16="http://schemas.microsoft.com/office/drawing/2014/main" id="{D00533C2-BA14-A54F-CEF4-90FB282EC0C9}"/>
              </a:ext>
            </a:extLst>
          </p:cNvPr>
          <p:cNvSpPr txBox="1"/>
          <p:nvPr/>
        </p:nvSpPr>
        <p:spPr>
          <a:xfrm>
            <a:off x="430480" y="2274323"/>
            <a:ext cx="2066340" cy="75276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/>
              <a:t>Press the checkbox if you want to reduce cluttering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7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-NL"/>
              <a:t>Connecting to Google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endParaRPr/>
          </a:p>
        </p:txBody>
      </p:sp>
      <p:sp>
        <p:nvSpPr>
          <p:cNvPr id="346" name="Google Shape;346;p27"/>
          <p:cNvSpPr txBox="1"/>
          <p:nvPr/>
        </p:nvSpPr>
        <p:spPr>
          <a:xfrm>
            <a:off x="214400" y="1746170"/>
            <a:ext cx="2479500" cy="5691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use of the provided steps &lt;3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E33C06-0576-0F6A-2893-DD5B41428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300" y="996791"/>
            <a:ext cx="5871690" cy="314991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76320-8EDD-42A8-A4EA-FF99E1F00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43686" y="770465"/>
            <a:ext cx="6441939" cy="3455609"/>
          </a:xfrm>
          <a:prstGeom prst="rect">
            <a:avLst/>
          </a:prstGeom>
        </p:spPr>
      </p:pic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Student portal – Brightspace</a:t>
            </a:r>
            <a:endParaRPr dirty="0"/>
          </a:p>
        </p:txBody>
      </p:sp>
      <p:cxnSp>
        <p:nvCxnSpPr>
          <p:cNvPr id="107" name="Google Shape;107;p6"/>
          <p:cNvCxnSpPr>
            <a:cxnSpLocks/>
            <a:stCxn id="4" idx="3"/>
            <a:endCxn id="11" idx="1"/>
          </p:cNvCxnSpPr>
          <p:nvPr/>
        </p:nvCxnSpPr>
        <p:spPr>
          <a:xfrm>
            <a:off x="2252217" y="1760712"/>
            <a:ext cx="447949" cy="19601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11" name="Google Shape;108;p6">
            <a:extLst>
              <a:ext uri="{FF2B5EF4-FFF2-40B4-BE49-F238E27FC236}">
                <a16:creationId xmlns:a16="http://schemas.microsoft.com/office/drawing/2014/main" id="{FBFC476A-99E0-E1C2-1F46-5FB59503748B}"/>
              </a:ext>
            </a:extLst>
          </p:cNvPr>
          <p:cNvSpPr/>
          <p:nvPr/>
        </p:nvSpPr>
        <p:spPr>
          <a:xfrm>
            <a:off x="2700166" y="1866904"/>
            <a:ext cx="563734" cy="17964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7;p15">
            <a:extLst>
              <a:ext uri="{FF2B5EF4-FFF2-40B4-BE49-F238E27FC236}">
                <a16:creationId xmlns:a16="http://schemas.microsoft.com/office/drawing/2014/main" id="{56DF58C4-CAE7-CB60-7707-DD18839B8019}"/>
              </a:ext>
            </a:extLst>
          </p:cNvPr>
          <p:cNvSpPr/>
          <p:nvPr/>
        </p:nvSpPr>
        <p:spPr>
          <a:xfrm>
            <a:off x="158375" y="1283658"/>
            <a:ext cx="2093842" cy="95410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button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taken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birghtspace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-in page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7637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B47B07-6859-917D-54CB-4F621A08B87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47523" y="931649"/>
            <a:ext cx="5362025" cy="2875994"/>
          </a:xfrm>
          <a:prstGeom prst="rect">
            <a:avLst/>
          </a:prstGeom>
        </p:spPr>
      </p:pic>
      <p:sp>
        <p:nvSpPr>
          <p:cNvPr id="383" name="Google Shape;383;p31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Brightspace</a:t>
            </a:r>
            <a:endParaRPr/>
          </a:p>
        </p:txBody>
      </p:sp>
      <p:sp>
        <p:nvSpPr>
          <p:cNvPr id="385" name="Google Shape;385;p31"/>
          <p:cNvSpPr/>
          <p:nvPr/>
        </p:nvSpPr>
        <p:spPr>
          <a:xfrm>
            <a:off x="307844" y="992258"/>
            <a:ext cx="2093842" cy="95410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personal page for one of the OrC members, yours will look differently!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31"/>
          <p:cNvSpPr/>
          <p:nvPr/>
        </p:nvSpPr>
        <p:spPr>
          <a:xfrm>
            <a:off x="307844" y="2147934"/>
            <a:ext cx="2093842" cy="16004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clicking on a course, you can get all sorts of information. Every course page will look different since the teacher of that course makes it personally.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7" name="Google Shape;387;p31"/>
          <p:cNvCxnSpPr>
            <a:cxnSpLocks/>
            <a:stCxn id="386" idx="3"/>
          </p:cNvCxnSpPr>
          <p:nvPr/>
        </p:nvCxnSpPr>
        <p:spPr>
          <a:xfrm flipV="1">
            <a:off x="2401686" y="2356338"/>
            <a:ext cx="1440552" cy="59181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388" name="Google Shape;388;p31"/>
          <p:cNvCxnSpPr>
            <a:cxnSpLocks/>
            <a:stCxn id="386" idx="3"/>
          </p:cNvCxnSpPr>
          <p:nvPr/>
        </p:nvCxnSpPr>
        <p:spPr>
          <a:xfrm flipV="1">
            <a:off x="2401686" y="2356338"/>
            <a:ext cx="3137468" cy="59181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cxnSp>
        <p:nvCxnSpPr>
          <p:cNvPr id="389" name="Google Shape;389;p31"/>
          <p:cNvCxnSpPr>
            <a:cxnSpLocks/>
            <a:stCxn id="386" idx="3"/>
          </p:cNvCxnSpPr>
          <p:nvPr/>
        </p:nvCxnSpPr>
        <p:spPr>
          <a:xfrm flipV="1">
            <a:off x="2401686" y="2356338"/>
            <a:ext cx="2302199" cy="591815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Science account</a:t>
            </a:r>
            <a:endParaRPr/>
          </a:p>
        </p:txBody>
      </p:sp>
      <p:sp>
        <p:nvSpPr>
          <p:cNvPr id="80" name="Google Shape;80;p3"/>
          <p:cNvSpPr txBox="1"/>
          <p:nvPr/>
        </p:nvSpPr>
        <p:spPr>
          <a:xfrm>
            <a:off x="632969" y="949028"/>
            <a:ext cx="6159011" cy="1600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will get an email on you RU-mail containing the username for you science account. The mail also contains an explanation of how you can activate the account.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students use either the science account or the “normal” account. You can automatically forward the mails you get on you science account to your own e-mail.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BC12A-756D-71AF-8624-D5F9B2675A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96"/>
          <a:stretch/>
        </p:blipFill>
        <p:spPr>
          <a:xfrm>
            <a:off x="2591278" y="2493786"/>
            <a:ext cx="3179094" cy="1700686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nl-NL" dirty="0"/>
              <a:t>Course homepage</a:t>
            </a:r>
            <a:endParaRPr dirty="0"/>
          </a:p>
        </p:txBody>
      </p:sp>
      <p:sp>
        <p:nvSpPr>
          <p:cNvPr id="398" name="Google Shape;398;p32"/>
          <p:cNvSpPr txBox="1"/>
          <p:nvPr/>
        </p:nvSpPr>
        <p:spPr>
          <a:xfrm>
            <a:off x="446075" y="1642914"/>
            <a:ext cx="1914894" cy="1209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press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course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taken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 course homepage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dirty="0"/>
              <a:t>(</a:t>
            </a:r>
            <a:r>
              <a:rPr lang="nl-NL" dirty="0" err="1"/>
              <a:t>example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right)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D84EED-6DE3-405E-AE12-41406653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631268" y="785145"/>
            <a:ext cx="6120000" cy="327819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nl-NL" dirty="0"/>
              <a:t>Course overview</a:t>
            </a:r>
            <a:endParaRPr dirty="0"/>
          </a:p>
        </p:txBody>
      </p:sp>
      <p:sp>
        <p:nvSpPr>
          <p:cNvPr id="398" name="Google Shape;398;p32"/>
          <p:cNvSpPr txBox="1"/>
          <p:nvPr/>
        </p:nvSpPr>
        <p:spPr>
          <a:xfrm>
            <a:off x="446075" y="948950"/>
            <a:ext cx="3922500" cy="12093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 you press content you will be met with such a screen.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courses have an overview, where you can see the course setup and content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EEA80C-CB38-59CA-A9E1-4548EA8D82C1}"/>
              </a:ext>
            </a:extLst>
          </p:cNvPr>
          <p:cNvGrpSpPr/>
          <p:nvPr/>
        </p:nvGrpSpPr>
        <p:grpSpPr>
          <a:xfrm>
            <a:off x="4555469" y="664496"/>
            <a:ext cx="4334185" cy="3660745"/>
            <a:chOff x="4586650" y="792479"/>
            <a:chExt cx="4334185" cy="3660745"/>
          </a:xfrm>
        </p:grpSpPr>
        <p:pic>
          <p:nvPicPr>
            <p:cNvPr id="396" name="Google Shape;396;p32"/>
            <p:cNvPicPr preferRelativeResize="0"/>
            <p:nvPr/>
          </p:nvPicPr>
          <p:blipFill rotWithShape="1">
            <a:blip r:embed="rId3">
              <a:alphaModFix/>
            </a:blip>
            <a:srcRect t="5885"/>
            <a:stretch/>
          </p:blipFill>
          <p:spPr>
            <a:xfrm>
              <a:off x="4586650" y="792479"/>
              <a:ext cx="4334185" cy="3660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9" name="Google Shape;399;p32"/>
            <p:cNvSpPr/>
            <p:nvPr/>
          </p:nvSpPr>
          <p:spPr>
            <a:xfrm>
              <a:off x="5048085" y="865850"/>
              <a:ext cx="236100" cy="83100"/>
            </a:xfrm>
            <a:prstGeom prst="rect">
              <a:avLst/>
            </a:pr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650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33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nl-NL"/>
              <a:t>Activities tab</a:t>
            </a:r>
            <a:endParaRPr/>
          </a:p>
        </p:txBody>
      </p:sp>
      <p:pic>
        <p:nvPicPr>
          <p:cNvPr id="405" name="Google Shape;405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69900" y="1075900"/>
            <a:ext cx="5474550" cy="29917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3"/>
          <p:cNvSpPr txBox="1"/>
          <p:nvPr/>
        </p:nvSpPr>
        <p:spPr>
          <a:xfrm>
            <a:off x="524750" y="1075900"/>
            <a:ext cx="2348400" cy="9642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 activities you can find the place to hand in assignments and the discussions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4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</a:pPr>
            <a:r>
              <a:rPr lang="nl-NL"/>
              <a:t>Administration tab</a:t>
            </a:r>
            <a:endParaRPr/>
          </a:p>
        </p:txBody>
      </p:sp>
      <p:pic>
        <p:nvPicPr>
          <p:cNvPr id="412" name="Google Shape;41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48750" y="949050"/>
            <a:ext cx="5520325" cy="30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34"/>
          <p:cNvSpPr txBox="1"/>
          <p:nvPr/>
        </p:nvSpPr>
        <p:spPr>
          <a:xfrm>
            <a:off x="491975" y="949050"/>
            <a:ext cx="2702400" cy="12987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Here you can find the workgroups for some courses that have them. Your grades for this course are also under this tab.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03A5CEC-7F52-63F5-DCA4-2A1741B4A8D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773306" y="725333"/>
            <a:ext cx="6120000" cy="3279563"/>
          </a:xfrm>
          <a:prstGeom prst="rect">
            <a:avLst/>
          </a:prstGeom>
        </p:spPr>
      </p:pic>
      <p:sp>
        <p:nvSpPr>
          <p:cNvPr id="418" name="Google Shape;418;p35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Brightspace – Pin courses</a:t>
            </a:r>
            <a:endParaRPr dirty="0"/>
          </a:p>
        </p:txBody>
      </p:sp>
      <p:sp>
        <p:nvSpPr>
          <p:cNvPr id="420" name="Google Shape;420;p35"/>
          <p:cNvSpPr/>
          <p:nvPr/>
        </p:nvSpPr>
        <p:spPr>
          <a:xfrm>
            <a:off x="307844" y="992258"/>
            <a:ext cx="2093842" cy="95410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If you click here, you can choose which courses you want to see on your main page.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1" name="Google Shape;421;p35"/>
          <p:cNvCxnSpPr>
            <a:cxnSpLocks/>
            <a:stCxn id="420" idx="3"/>
            <a:endCxn id="422" idx="1"/>
          </p:cNvCxnSpPr>
          <p:nvPr/>
        </p:nvCxnSpPr>
        <p:spPr>
          <a:xfrm flipV="1">
            <a:off x="2401686" y="1176690"/>
            <a:ext cx="3832059" cy="29262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422" name="Google Shape;422;p35"/>
          <p:cNvSpPr/>
          <p:nvPr/>
        </p:nvSpPr>
        <p:spPr>
          <a:xfrm>
            <a:off x="6233745" y="1053317"/>
            <a:ext cx="298939" cy="246746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5"/>
          <p:cNvSpPr/>
          <p:nvPr/>
        </p:nvSpPr>
        <p:spPr>
          <a:xfrm>
            <a:off x="307844" y="2375581"/>
            <a:ext cx="2093842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clicking the pin, you can pin it on your main page.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4" name="Google Shape;424;p35"/>
          <p:cNvCxnSpPr>
            <a:cxnSpLocks/>
            <a:stCxn id="423" idx="3"/>
          </p:cNvCxnSpPr>
          <p:nvPr/>
        </p:nvCxnSpPr>
        <p:spPr>
          <a:xfrm flipV="1">
            <a:off x="2401686" y="2190154"/>
            <a:ext cx="2030614" cy="554759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76320-8EDD-42A8-A4EA-FF99E1F00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43686" y="770465"/>
            <a:ext cx="6441939" cy="3455609"/>
          </a:xfrm>
          <a:prstGeom prst="rect">
            <a:avLst/>
          </a:prstGeom>
        </p:spPr>
      </p:pic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Student portal – Student Advisor</a:t>
            </a:r>
            <a:endParaRPr dirty="0"/>
          </a:p>
        </p:txBody>
      </p:sp>
      <p:cxnSp>
        <p:nvCxnSpPr>
          <p:cNvPr id="107" name="Google Shape;107;p6"/>
          <p:cNvCxnSpPr>
            <a:cxnSpLocks/>
            <a:stCxn id="4" idx="3"/>
            <a:endCxn id="11" idx="1"/>
          </p:cNvCxnSpPr>
          <p:nvPr/>
        </p:nvCxnSpPr>
        <p:spPr>
          <a:xfrm>
            <a:off x="2252217" y="1760712"/>
            <a:ext cx="4478929" cy="47705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11" name="Google Shape;108;p6">
            <a:extLst>
              <a:ext uri="{FF2B5EF4-FFF2-40B4-BE49-F238E27FC236}">
                <a16:creationId xmlns:a16="http://schemas.microsoft.com/office/drawing/2014/main" id="{FBFC476A-99E0-E1C2-1F46-5FB59503748B}"/>
              </a:ext>
            </a:extLst>
          </p:cNvPr>
          <p:cNvSpPr/>
          <p:nvPr/>
        </p:nvSpPr>
        <p:spPr>
          <a:xfrm>
            <a:off x="6731146" y="1848219"/>
            <a:ext cx="1630534" cy="779091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7;p15">
            <a:extLst>
              <a:ext uri="{FF2B5EF4-FFF2-40B4-BE49-F238E27FC236}">
                <a16:creationId xmlns:a16="http://schemas.microsoft.com/office/drawing/2014/main" id="{56DF58C4-CAE7-CB60-7707-DD18839B8019}"/>
              </a:ext>
            </a:extLst>
          </p:cNvPr>
          <p:cNvSpPr/>
          <p:nvPr/>
        </p:nvSpPr>
        <p:spPr>
          <a:xfrm>
            <a:off x="158375" y="1283658"/>
            <a:ext cx="2093842" cy="95410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protal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homescreen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book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appointment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here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144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BC9D2AF-00BA-EC3A-4DDD-A4BC53E1D1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49" r="53000" b="5830"/>
          <a:stretch/>
        </p:blipFill>
        <p:spPr>
          <a:xfrm>
            <a:off x="4183289" y="79131"/>
            <a:ext cx="4297680" cy="4141177"/>
          </a:xfrm>
          <a:prstGeom prst="rect">
            <a:avLst/>
          </a:prstGeom>
        </p:spPr>
      </p:pic>
      <p:sp>
        <p:nvSpPr>
          <p:cNvPr id="446" name="Google Shape;446;g146b975aac6_0_57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Student advisor</a:t>
            </a:r>
            <a:endParaRPr/>
          </a:p>
        </p:txBody>
      </p:sp>
      <p:sp>
        <p:nvSpPr>
          <p:cNvPr id="448" name="Google Shape;448;g146b975aac6_0_57"/>
          <p:cNvSpPr txBox="1"/>
          <p:nvPr/>
        </p:nvSpPr>
        <p:spPr>
          <a:xfrm>
            <a:off x="663031" y="2161079"/>
            <a:ext cx="2075400" cy="14775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Choose what kind of appointment you would like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i="1" dirty="0"/>
              <a:t>On Campus/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i="1" dirty="0"/>
              <a:t>By phone/</a:t>
            </a:r>
            <a:endParaRPr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i="1" dirty="0"/>
              <a:t>Zoom</a:t>
            </a:r>
            <a:endParaRPr i="1" dirty="0"/>
          </a:p>
        </p:txBody>
      </p:sp>
      <p:cxnSp>
        <p:nvCxnSpPr>
          <p:cNvPr id="449" name="Google Shape;449;g146b975aac6_0_57"/>
          <p:cNvCxnSpPr>
            <a:cxnSpLocks/>
            <a:stCxn id="448" idx="3"/>
          </p:cNvCxnSpPr>
          <p:nvPr/>
        </p:nvCxnSpPr>
        <p:spPr>
          <a:xfrm flipV="1">
            <a:off x="2738431" y="1417807"/>
            <a:ext cx="1517602" cy="148202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sp>
        <p:nvSpPr>
          <p:cNvPr id="4" name="Google Shape;440;g146b975aac6_0_50">
            <a:extLst>
              <a:ext uri="{FF2B5EF4-FFF2-40B4-BE49-F238E27FC236}">
                <a16:creationId xmlns:a16="http://schemas.microsoft.com/office/drawing/2014/main" id="{8ACC2C03-DBAE-5A61-0051-88EFA8743089}"/>
              </a:ext>
            </a:extLst>
          </p:cNvPr>
          <p:cNvSpPr txBox="1"/>
          <p:nvPr/>
        </p:nvSpPr>
        <p:spPr>
          <a:xfrm>
            <a:off x="632969" y="1270112"/>
            <a:ext cx="2075400" cy="61552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Select ‘Student Advisor Artificial Intelligence’</a:t>
            </a:r>
            <a:endParaRPr i="1" dirty="0"/>
          </a:p>
        </p:txBody>
      </p:sp>
      <p:cxnSp>
        <p:nvCxnSpPr>
          <p:cNvPr id="5" name="Google Shape;441;g146b975aac6_0_50">
            <a:extLst>
              <a:ext uri="{FF2B5EF4-FFF2-40B4-BE49-F238E27FC236}">
                <a16:creationId xmlns:a16="http://schemas.microsoft.com/office/drawing/2014/main" id="{BCB039C1-2323-6788-4144-6C0DE5B88E22}"/>
              </a:ext>
            </a:extLst>
          </p:cNvPr>
          <p:cNvCxnSpPr>
            <a:cxnSpLocks/>
            <a:stCxn id="4" idx="3"/>
          </p:cNvCxnSpPr>
          <p:nvPr/>
        </p:nvCxnSpPr>
        <p:spPr>
          <a:xfrm flipV="1">
            <a:off x="2708369" y="949046"/>
            <a:ext cx="1547664" cy="62882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E5F0B5-7854-8DE8-BDB9-D4B810C6D4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749" r="53000" b="5830"/>
          <a:stretch/>
        </p:blipFill>
        <p:spPr>
          <a:xfrm>
            <a:off x="4183289" y="79131"/>
            <a:ext cx="4297680" cy="4141177"/>
          </a:xfrm>
          <a:prstGeom prst="rect">
            <a:avLst/>
          </a:prstGeom>
        </p:spPr>
      </p:pic>
      <p:sp>
        <p:nvSpPr>
          <p:cNvPr id="462" name="Google Shape;462;g146b975aac6_0_71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Student advisor</a:t>
            </a:r>
            <a:endParaRPr/>
          </a:p>
        </p:txBody>
      </p:sp>
      <p:sp>
        <p:nvSpPr>
          <p:cNvPr id="464" name="Google Shape;464;g146b975aac6_0_71"/>
          <p:cNvSpPr txBox="1"/>
          <p:nvPr/>
        </p:nvSpPr>
        <p:spPr>
          <a:xfrm>
            <a:off x="708435" y="2542182"/>
            <a:ext cx="2075400" cy="61552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Pick</a:t>
            </a:r>
            <a:r>
              <a:rPr lang="nl-NL" i="1" dirty="0"/>
              <a:t> “Marloes van Roostelaar”</a:t>
            </a:r>
            <a:endParaRPr i="1" dirty="0"/>
          </a:p>
        </p:txBody>
      </p:sp>
      <p:cxnSp>
        <p:nvCxnSpPr>
          <p:cNvPr id="465" name="Google Shape;465;g146b975aac6_0_71"/>
          <p:cNvCxnSpPr>
            <a:cxnSpLocks/>
            <a:stCxn id="464" idx="3"/>
          </p:cNvCxnSpPr>
          <p:nvPr/>
        </p:nvCxnSpPr>
        <p:spPr>
          <a:xfrm flipV="1">
            <a:off x="2783835" y="2234383"/>
            <a:ext cx="1444858" cy="615561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sp>
        <p:nvSpPr>
          <p:cNvPr id="5" name="Google Shape;456;g146b975aac6_0_64">
            <a:extLst>
              <a:ext uri="{FF2B5EF4-FFF2-40B4-BE49-F238E27FC236}">
                <a16:creationId xmlns:a16="http://schemas.microsoft.com/office/drawing/2014/main" id="{B0BED6BA-5BC8-B896-AC20-FCCCD060D4D4}"/>
              </a:ext>
            </a:extLst>
          </p:cNvPr>
          <p:cNvSpPr txBox="1"/>
          <p:nvPr/>
        </p:nvSpPr>
        <p:spPr>
          <a:xfrm>
            <a:off x="632969" y="1383964"/>
            <a:ext cx="2150866" cy="83096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Pick the option that says “</a:t>
            </a:r>
            <a:r>
              <a:rPr lang="nl-NL" i="1" dirty="0"/>
              <a:t>B1” </a:t>
            </a:r>
            <a:r>
              <a:rPr lang="nl-NL" dirty="0"/>
              <a:t>followed by your type of appointment</a:t>
            </a:r>
            <a:endParaRPr dirty="0"/>
          </a:p>
        </p:txBody>
      </p:sp>
      <p:cxnSp>
        <p:nvCxnSpPr>
          <p:cNvPr id="6" name="Google Shape;457;g146b975aac6_0_64">
            <a:extLst>
              <a:ext uri="{FF2B5EF4-FFF2-40B4-BE49-F238E27FC236}">
                <a16:creationId xmlns:a16="http://schemas.microsoft.com/office/drawing/2014/main" id="{6ECFAAD5-1CFD-7B22-33F7-0825CC19326B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783835" y="1691764"/>
            <a:ext cx="1444858" cy="107683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FDA6880-5B06-2EE6-B634-3FFB1CA8BFF1}"/>
              </a:ext>
            </a:extLst>
          </p:cNvPr>
          <p:cNvGrpSpPr/>
          <p:nvPr/>
        </p:nvGrpSpPr>
        <p:grpSpPr>
          <a:xfrm>
            <a:off x="4158795" y="48768"/>
            <a:ext cx="4297680" cy="4492753"/>
            <a:chOff x="4068989" y="79248"/>
            <a:chExt cx="4297680" cy="449275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DE5F0B5-7854-8DE8-BDB9-D4B810C6D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9799" r="53000" b="-1"/>
            <a:stretch/>
          </p:blipFill>
          <p:spPr>
            <a:xfrm>
              <a:off x="4068989" y="79248"/>
              <a:ext cx="4297680" cy="4492753"/>
            </a:xfrm>
            <a:prstGeom prst="rect">
              <a:avLst/>
            </a:prstGeom>
          </p:spPr>
        </p:pic>
        <p:pic>
          <p:nvPicPr>
            <p:cNvPr id="3" name="Google Shape;488;g146b975aac6_0_96">
              <a:extLst>
                <a:ext uri="{FF2B5EF4-FFF2-40B4-BE49-F238E27FC236}">
                  <a16:creationId xmlns:a16="http://schemas.microsoft.com/office/drawing/2014/main" id="{D89BDAD9-EBB5-E993-B624-EC5CBABF1A30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3815" r="16821" b="67523"/>
            <a:stretch/>
          </p:blipFill>
          <p:spPr>
            <a:xfrm>
              <a:off x="4093118" y="3383281"/>
              <a:ext cx="4186012" cy="11887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2" name="Google Shape;462;g146b975aac6_0_71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Student advisor</a:t>
            </a:r>
            <a:endParaRPr/>
          </a:p>
        </p:txBody>
      </p:sp>
      <p:sp>
        <p:nvSpPr>
          <p:cNvPr id="464" name="Google Shape;464;g146b975aac6_0_71"/>
          <p:cNvSpPr txBox="1"/>
          <p:nvPr/>
        </p:nvSpPr>
        <p:spPr>
          <a:xfrm>
            <a:off x="621486" y="1119973"/>
            <a:ext cx="2075400" cy="830966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Once you filled everything in you will see this</a:t>
            </a:r>
          </a:p>
        </p:txBody>
      </p:sp>
      <p:cxnSp>
        <p:nvCxnSpPr>
          <p:cNvPr id="465" name="Google Shape;465;g146b975aac6_0_71"/>
          <p:cNvCxnSpPr>
            <a:cxnSpLocks/>
            <a:stCxn id="7" idx="3"/>
          </p:cNvCxnSpPr>
          <p:nvPr/>
        </p:nvCxnSpPr>
        <p:spPr>
          <a:xfrm>
            <a:off x="2696886" y="2415090"/>
            <a:ext cx="1396232" cy="600672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sp>
        <p:nvSpPr>
          <p:cNvPr id="7" name="Google Shape;464;g146b975aac6_0_71">
            <a:extLst>
              <a:ext uri="{FF2B5EF4-FFF2-40B4-BE49-F238E27FC236}">
                <a16:creationId xmlns:a16="http://schemas.microsoft.com/office/drawing/2014/main" id="{559CF14A-D5EB-663F-036C-7786B4517600}"/>
              </a:ext>
            </a:extLst>
          </p:cNvPr>
          <p:cNvSpPr txBox="1"/>
          <p:nvPr/>
        </p:nvSpPr>
        <p:spPr>
          <a:xfrm>
            <a:off x="621486" y="2107328"/>
            <a:ext cx="2075400" cy="61552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First pick the month of your appointment</a:t>
            </a:r>
          </a:p>
        </p:txBody>
      </p:sp>
      <p:sp>
        <p:nvSpPr>
          <p:cNvPr id="8" name="Google Shape;464;g146b975aac6_0_71">
            <a:extLst>
              <a:ext uri="{FF2B5EF4-FFF2-40B4-BE49-F238E27FC236}">
                <a16:creationId xmlns:a16="http://schemas.microsoft.com/office/drawing/2014/main" id="{3A7B962C-59DC-1F45-C45D-681E94CF1852}"/>
              </a:ext>
            </a:extLst>
          </p:cNvPr>
          <p:cNvSpPr txBox="1"/>
          <p:nvPr/>
        </p:nvSpPr>
        <p:spPr>
          <a:xfrm>
            <a:off x="621486" y="2937318"/>
            <a:ext cx="2075400" cy="400079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Then pick your day</a:t>
            </a:r>
          </a:p>
        </p:txBody>
      </p:sp>
      <p:sp>
        <p:nvSpPr>
          <p:cNvPr id="9" name="Google Shape;464;g146b975aac6_0_71">
            <a:extLst>
              <a:ext uri="{FF2B5EF4-FFF2-40B4-BE49-F238E27FC236}">
                <a16:creationId xmlns:a16="http://schemas.microsoft.com/office/drawing/2014/main" id="{B2BB172E-269C-202D-5B10-040AED0BF568}"/>
              </a:ext>
            </a:extLst>
          </p:cNvPr>
          <p:cNvSpPr txBox="1"/>
          <p:nvPr/>
        </p:nvSpPr>
        <p:spPr>
          <a:xfrm>
            <a:off x="621486" y="3551864"/>
            <a:ext cx="2075400" cy="615523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dirty="0"/>
              <a:t>Lastly pick your prefered timeslot</a:t>
            </a:r>
          </a:p>
        </p:txBody>
      </p:sp>
      <p:cxnSp>
        <p:nvCxnSpPr>
          <p:cNvPr id="12" name="Google Shape;465;g146b975aac6_0_71">
            <a:extLst>
              <a:ext uri="{FF2B5EF4-FFF2-40B4-BE49-F238E27FC236}">
                <a16:creationId xmlns:a16="http://schemas.microsoft.com/office/drawing/2014/main" id="{2655642D-D4BB-5BF1-1F3F-C30D319506D8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696886" y="3137358"/>
            <a:ext cx="1479460" cy="53707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  <p:cxnSp>
        <p:nvCxnSpPr>
          <p:cNvPr id="15" name="Google Shape;465;g146b975aac6_0_71">
            <a:extLst>
              <a:ext uri="{FF2B5EF4-FFF2-40B4-BE49-F238E27FC236}">
                <a16:creationId xmlns:a16="http://schemas.microsoft.com/office/drawing/2014/main" id="{96381F2C-A392-B145-97DF-C9763D7C90F1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696886" y="3859626"/>
            <a:ext cx="1479460" cy="49506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4558966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46b975aac6_0_9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Student advisor</a:t>
            </a:r>
            <a:endParaRPr/>
          </a:p>
        </p:txBody>
      </p:sp>
      <p:sp>
        <p:nvSpPr>
          <p:cNvPr id="487" name="Google Shape;487;g146b975aac6_0_96"/>
          <p:cNvSpPr txBox="1"/>
          <p:nvPr/>
        </p:nvSpPr>
        <p:spPr>
          <a:xfrm>
            <a:off x="721900" y="1367425"/>
            <a:ext cx="2838900" cy="2124000"/>
          </a:xfrm>
          <a:prstGeom prst="rect">
            <a:avLst/>
          </a:prstGeom>
          <a:noFill/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Personal Data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Firstname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Middlename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Lastname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Email (</a:t>
            </a:r>
            <a:r>
              <a:rPr lang="nl-NL" b="1"/>
              <a:t>not your s-number!</a:t>
            </a:r>
            <a:r>
              <a:rPr lang="nl-NL"/>
              <a:t>)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studentnumber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nl-NL"/>
              <a:t>phone number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DF8CDA-35C7-438E-5D2E-AAF28456D2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6107" y="842923"/>
            <a:ext cx="4427331" cy="31730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Logging into the WiFi</a:t>
            </a:r>
            <a:endParaRPr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632890" y="948910"/>
            <a:ext cx="7847700" cy="3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2800" dirty="0">
                <a:latin typeface="Calibri"/>
                <a:ea typeface="Calibri"/>
                <a:cs typeface="Calibri"/>
                <a:sym typeface="Calibri"/>
              </a:rPr>
              <a:t>WiFi network: eduroam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2800" dirty="0">
                <a:latin typeface="Calibri"/>
                <a:ea typeface="Calibri"/>
                <a:cs typeface="Calibri"/>
                <a:sym typeface="Calibri"/>
              </a:rPr>
              <a:t>Username: s1234567@ru.nl</a:t>
            </a: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nl-NL" sz="2800" dirty="0">
                <a:latin typeface="Calibri"/>
                <a:ea typeface="Calibri"/>
                <a:cs typeface="Calibri"/>
                <a:sym typeface="Calibri"/>
              </a:rPr>
              <a:t>Password: Your RU password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lang="nl-NL" sz="2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2400" i="1" u="sng" dirty="0">
                <a:hlinkClick r:id="rId3"/>
              </a:rPr>
              <a:t>orientation.svcognac.</a:t>
            </a:r>
            <a:r>
              <a:rPr lang="en-GB" sz="2400" i="1" dirty="0">
                <a:hlinkClick r:id="rId3"/>
              </a:rPr>
              <a:t>nl</a:t>
            </a:r>
            <a:r>
              <a:rPr lang="en-GB" sz="2400" i="1" dirty="0"/>
              <a:t> - practical information</a:t>
            </a:r>
            <a:endParaRPr sz="2400" i="1" dirty="0"/>
          </a:p>
          <a:p>
            <a:pPr marL="22860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86A2CB-D3E1-072C-5696-9A88AE6087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786" y="457199"/>
            <a:ext cx="5968069" cy="3210945"/>
          </a:xfrm>
          <a:prstGeom prst="rect">
            <a:avLst/>
          </a:prstGeom>
        </p:spPr>
      </p:pic>
      <p:sp>
        <p:nvSpPr>
          <p:cNvPr id="493" name="Google Shape;493;p37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SVCognAC.nl</a:t>
            </a:r>
            <a:endParaRPr/>
          </a:p>
        </p:txBody>
      </p:sp>
      <p:sp>
        <p:nvSpPr>
          <p:cNvPr id="494" name="Google Shape;494;p37"/>
          <p:cNvSpPr/>
          <p:nvPr/>
        </p:nvSpPr>
        <p:spPr>
          <a:xfrm>
            <a:off x="158375" y="1059609"/>
            <a:ext cx="2093842" cy="246221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is the CognAC website, you can find the activities that will take place and fun interviews. If you are a member, you can register for activit</a:t>
            </a:r>
            <a:r>
              <a:rPr lang="nl-NL" dirty="0"/>
              <a:t>ie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 via the website.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Visit the website and have a look around!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6" name="Google Shape;496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47559" y="1059609"/>
            <a:ext cx="2804525" cy="2836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The end!</a:t>
            </a:r>
            <a:endParaRPr/>
          </a:p>
        </p:txBody>
      </p:sp>
      <p:pic>
        <p:nvPicPr>
          <p:cNvPr id="502" name="Google Shape;50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12207" y="591750"/>
            <a:ext cx="5282204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Google Shape;503;p38"/>
          <p:cNvSpPr/>
          <p:nvPr/>
        </p:nvSpPr>
        <p:spPr>
          <a:xfrm>
            <a:off x="632969" y="1908066"/>
            <a:ext cx="2496902" cy="52322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Ask any questions you might still have!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7DB1B1-5242-6A4C-35C4-B89C286AD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0175" y="968390"/>
            <a:ext cx="5391884" cy="3032934"/>
          </a:xfrm>
          <a:prstGeom prst="rect">
            <a:avLst/>
          </a:prstGeom>
        </p:spPr>
      </p:pic>
      <p:sp>
        <p:nvSpPr>
          <p:cNvPr id="92" name="Google Shape;92;p5"/>
          <p:cNvSpPr txBox="1">
            <a:spLocks noGrp="1"/>
          </p:cNvSpPr>
          <p:nvPr>
            <p:ph type="title"/>
          </p:nvPr>
        </p:nvSpPr>
        <p:spPr>
          <a:xfrm>
            <a:off x="632890" y="322255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Student portal - </a:t>
            </a:r>
            <a:r>
              <a:rPr lang="nl-NL" sz="2400" dirty="0"/>
              <a:t>Go </a:t>
            </a:r>
            <a:r>
              <a:rPr lang="nl-NL" sz="2400" dirty="0" err="1"/>
              <a:t>to</a:t>
            </a:r>
            <a:r>
              <a:rPr lang="nl-NL" sz="2400" dirty="0"/>
              <a:t> </a:t>
            </a:r>
            <a:r>
              <a:rPr lang="nl-NL" u="sng" dirty="0">
                <a:solidFill>
                  <a:schemeClr val="hlink"/>
                </a:solidFill>
                <a:hlinkClick r:id="rId4"/>
              </a:rPr>
              <a:t>https://portal.ru.nl</a:t>
            </a:r>
            <a:r>
              <a:rPr lang="nl-NL" dirty="0"/>
              <a:t>/ </a:t>
            </a:r>
            <a:endParaRPr dirty="0"/>
          </a:p>
        </p:txBody>
      </p:sp>
      <p:sp>
        <p:nvSpPr>
          <p:cNvPr id="93" name="Google Shape;93;p5"/>
          <p:cNvSpPr txBox="1">
            <a:spLocks noGrp="1"/>
          </p:cNvSpPr>
          <p:nvPr>
            <p:ph type="body" idx="1"/>
          </p:nvPr>
        </p:nvSpPr>
        <p:spPr>
          <a:xfrm>
            <a:off x="632890" y="948910"/>
            <a:ext cx="7847700" cy="32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br>
              <a:rPr lang="nl-NL" sz="1800"/>
            </a:br>
            <a:endParaRPr sz="1800"/>
          </a:p>
        </p:txBody>
      </p:sp>
      <p:sp>
        <p:nvSpPr>
          <p:cNvPr id="95" name="Google Shape;95;p5"/>
          <p:cNvSpPr/>
          <p:nvPr/>
        </p:nvSpPr>
        <p:spPr>
          <a:xfrm>
            <a:off x="3098205" y="1531226"/>
            <a:ext cx="1234215" cy="1188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6" name="Google Shape;96;p5"/>
          <p:cNvCxnSpPr>
            <a:cxnSpLocks/>
            <a:stCxn id="95" idx="2"/>
            <a:endCxn id="97" idx="3"/>
          </p:cNvCxnSpPr>
          <p:nvPr/>
        </p:nvCxnSpPr>
        <p:spPr>
          <a:xfrm flipH="1">
            <a:off x="1779814" y="2125226"/>
            <a:ext cx="1318391" cy="87696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97" name="Google Shape;97;p5"/>
          <p:cNvSpPr txBox="1"/>
          <p:nvPr/>
        </p:nvSpPr>
        <p:spPr>
          <a:xfrm>
            <a:off x="451941" y="1412703"/>
            <a:ext cx="1327873" cy="1600438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Log-in: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Username: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s1234567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Password: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nl-N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RU password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76320-8EDD-42A8-A4EA-FF99E1F00C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43686" y="770465"/>
            <a:ext cx="6441939" cy="3455609"/>
          </a:xfrm>
          <a:prstGeom prst="rect">
            <a:avLst/>
          </a:prstGeom>
        </p:spPr>
      </p:pic>
      <p:sp>
        <p:nvSpPr>
          <p:cNvPr id="102" name="Google Shape;102;p6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8000" cy="5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Student portal - Email</a:t>
            </a:r>
            <a:endParaRPr dirty="0"/>
          </a:p>
        </p:txBody>
      </p:sp>
      <p:sp>
        <p:nvSpPr>
          <p:cNvPr id="104" name="Google Shape;104;p6"/>
          <p:cNvSpPr/>
          <p:nvPr/>
        </p:nvSpPr>
        <p:spPr>
          <a:xfrm>
            <a:off x="158375" y="3090456"/>
            <a:ext cx="2093842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prospectus contains information about all the courses.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6"/>
          <p:cNvCxnSpPr>
            <a:cxnSpLocks/>
            <a:stCxn id="104" idx="3"/>
            <a:endCxn id="108" idx="1"/>
          </p:cNvCxnSpPr>
          <p:nvPr/>
        </p:nvCxnSpPr>
        <p:spPr>
          <a:xfrm flipV="1">
            <a:off x="2252217" y="2482228"/>
            <a:ext cx="384448" cy="97756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108" name="Google Shape;108;p6"/>
          <p:cNvSpPr/>
          <p:nvPr/>
        </p:nvSpPr>
        <p:spPr>
          <a:xfrm>
            <a:off x="2636665" y="2392404"/>
            <a:ext cx="574885" cy="17964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117;p7">
            <a:extLst>
              <a:ext uri="{FF2B5EF4-FFF2-40B4-BE49-F238E27FC236}">
                <a16:creationId xmlns:a16="http://schemas.microsoft.com/office/drawing/2014/main" id="{9E74B888-03F3-A697-0108-0F167044F5B2}"/>
              </a:ext>
            </a:extLst>
          </p:cNvPr>
          <p:cNvSpPr txBox="1"/>
          <p:nvPr/>
        </p:nvSpPr>
        <p:spPr>
          <a:xfrm>
            <a:off x="158375" y="2116481"/>
            <a:ext cx="2028234" cy="738664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your personal RU email here.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" name="Google Shape;107;p6">
            <a:extLst>
              <a:ext uri="{FF2B5EF4-FFF2-40B4-BE49-F238E27FC236}">
                <a16:creationId xmlns:a16="http://schemas.microsoft.com/office/drawing/2014/main" id="{211937B9-C85E-45AB-0A5C-63C8D680761C}"/>
              </a:ext>
            </a:extLst>
          </p:cNvPr>
          <p:cNvCxnSpPr>
            <a:cxnSpLocks/>
            <a:stCxn id="2" idx="3"/>
            <a:endCxn id="11" idx="1"/>
          </p:cNvCxnSpPr>
          <p:nvPr/>
        </p:nvCxnSpPr>
        <p:spPr>
          <a:xfrm flipV="1">
            <a:off x="2186609" y="2068355"/>
            <a:ext cx="450057" cy="417458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862"/>
              </a:srgbClr>
            </a:outerShdw>
          </a:effectLst>
        </p:spPr>
      </p:cxnSp>
      <p:sp>
        <p:nvSpPr>
          <p:cNvPr id="11" name="Google Shape;108;p6">
            <a:extLst>
              <a:ext uri="{FF2B5EF4-FFF2-40B4-BE49-F238E27FC236}">
                <a16:creationId xmlns:a16="http://schemas.microsoft.com/office/drawing/2014/main" id="{FBFC476A-99E0-E1C2-1F46-5FB59503748B}"/>
              </a:ext>
            </a:extLst>
          </p:cNvPr>
          <p:cNvSpPr/>
          <p:nvPr/>
        </p:nvSpPr>
        <p:spPr>
          <a:xfrm>
            <a:off x="2636666" y="1978531"/>
            <a:ext cx="497498" cy="179647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724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Email </a:t>
            </a:r>
            <a:endParaRPr/>
          </a:p>
        </p:txBody>
      </p:sp>
      <p:pic>
        <p:nvPicPr>
          <p:cNvPr id="128" name="Google Shape;128;p8"/>
          <p:cNvPicPr preferRelativeResize="0"/>
          <p:nvPr/>
        </p:nvPicPr>
        <p:blipFill rotWithShape="1">
          <a:blip r:embed="rId3">
            <a:alphaModFix/>
          </a:blip>
          <a:srcRect b="3725"/>
          <a:stretch/>
        </p:blipFill>
        <p:spPr>
          <a:xfrm>
            <a:off x="2742335" y="664487"/>
            <a:ext cx="6401665" cy="38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8"/>
          <p:cNvSpPr txBox="1"/>
          <p:nvPr/>
        </p:nvSpPr>
        <p:spPr>
          <a:xfrm>
            <a:off x="181112" y="1338393"/>
            <a:ext cx="1775792" cy="1384995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Log-in: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Firstname.surname@ru.nl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Password: your password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8"/>
          <p:cNvSpPr/>
          <p:nvPr/>
        </p:nvSpPr>
        <p:spPr>
          <a:xfrm>
            <a:off x="5548243" y="1837635"/>
            <a:ext cx="1311966" cy="68469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8"/>
          <p:cNvSpPr/>
          <p:nvPr/>
        </p:nvSpPr>
        <p:spPr>
          <a:xfrm>
            <a:off x="5618921" y="2866886"/>
            <a:ext cx="746540" cy="278296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" name="Google Shape;132;p8"/>
          <p:cNvCxnSpPr>
            <a:stCxn id="129" idx="3"/>
          </p:cNvCxnSpPr>
          <p:nvPr/>
        </p:nvCxnSpPr>
        <p:spPr>
          <a:xfrm>
            <a:off x="1956904" y="2030891"/>
            <a:ext cx="3591300" cy="134100"/>
          </a:xfrm>
          <a:prstGeom prst="straightConnector1">
            <a:avLst/>
          </a:prstGeom>
          <a:noFill/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 dirty="0"/>
              <a:t>Email 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13F448-D03F-774D-9BE7-61E387E1FD60}"/>
              </a:ext>
            </a:extLst>
          </p:cNvPr>
          <p:cNvSpPr txBox="1"/>
          <p:nvPr/>
        </p:nvSpPr>
        <p:spPr>
          <a:xfrm>
            <a:off x="2036306" y="1306264"/>
            <a:ext cx="507138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SzPts val="1400"/>
            </a:pPr>
            <a:br>
              <a:rPr lang="nl-NL" sz="1600" b="0" i="0" u="none" strike="noStrike" cap="none" dirty="0">
                <a:solidFill>
                  <a:srgbClr val="000000"/>
                </a:solidFill>
                <a:sym typeface="Arial"/>
              </a:rPr>
            </a:br>
            <a:br>
              <a:rPr lang="nl-NL" sz="2400" b="0" i="0" u="none" strike="noStrike" cap="none" dirty="0">
                <a:solidFill>
                  <a:srgbClr val="000000"/>
                </a:solidFill>
                <a:sym typeface="Arial"/>
              </a:rPr>
            </a:br>
            <a:r>
              <a:rPr lang="nl-NL" sz="2400" b="0" i="0" u="none" strike="noStrike" cap="none" dirty="0">
                <a:solidFill>
                  <a:srgbClr val="000000"/>
                </a:solidFill>
                <a:sym typeface="Arial"/>
              </a:rPr>
              <a:t>Follow </a:t>
            </a:r>
            <a:r>
              <a:rPr lang="nl-NL" sz="2400" b="0" i="0" u="none" strike="noStrike" cap="none" dirty="0" err="1">
                <a:solidFill>
                  <a:srgbClr val="000000"/>
                </a:solidFill>
                <a:sym typeface="Arial"/>
              </a:rPr>
              <a:t>the</a:t>
            </a:r>
            <a:r>
              <a:rPr lang="nl-NL" sz="2400" b="0" i="0" u="none" strike="noStrike" cap="none" dirty="0">
                <a:solidFill>
                  <a:srgbClr val="000000"/>
                </a:solidFill>
                <a:sym typeface="Arial"/>
              </a:rPr>
              <a:t> on-screen </a:t>
            </a:r>
            <a:r>
              <a:rPr lang="nl-NL" sz="2400" b="0" i="0" u="none" strike="noStrike" cap="none" dirty="0" err="1">
                <a:solidFill>
                  <a:srgbClr val="000000"/>
                </a:solidFill>
                <a:sym typeface="Arial"/>
              </a:rPr>
              <a:t>instructions</a:t>
            </a:r>
            <a:endParaRPr lang="nl-NL" sz="24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800" dirty="0" err="1"/>
              <a:t>for</a:t>
            </a:r>
            <a:r>
              <a:rPr lang="nl-NL" sz="1800" dirty="0"/>
              <a:t> setting up </a:t>
            </a:r>
            <a:r>
              <a:rPr lang="nl-NL" sz="1800" dirty="0" err="1"/>
              <a:t>two</a:t>
            </a:r>
            <a:r>
              <a:rPr lang="nl-NL" sz="1800" dirty="0"/>
              <a:t>-factor </a:t>
            </a:r>
            <a:r>
              <a:rPr lang="nl-NL" sz="1800" dirty="0" err="1"/>
              <a:t>authentication</a:t>
            </a:r>
            <a:endParaRPr lang="nl-NL" sz="1800" b="0" i="0" u="none" strike="noStrike" cap="none" dirty="0">
              <a:solidFill>
                <a:srgbClr val="000000"/>
              </a:solidFill>
              <a:sym typeface="Arial"/>
            </a:endParaRPr>
          </a:p>
          <a:p>
            <a:endParaRPr lang="en-NL" sz="2400" dirty="0"/>
          </a:p>
        </p:txBody>
      </p:sp>
    </p:spTree>
    <p:extLst>
      <p:ext uri="{BB962C8B-B14F-4D97-AF65-F5344CB8AC3E}">
        <p14:creationId xmlns:p14="http://schemas.microsoft.com/office/powerpoint/2010/main" val="3696799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632969" y="379946"/>
            <a:ext cx="7847929" cy="56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8925" tIns="58925" rIns="58925" bIns="58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E2E1A"/>
              </a:buClr>
              <a:buSzPts val="900"/>
              <a:buFont typeface="Arial"/>
              <a:buNone/>
            </a:pPr>
            <a:r>
              <a:rPr lang="nl-NL"/>
              <a:t>Email</a:t>
            </a: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8511032" y="945004"/>
            <a:ext cx="562044" cy="1336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9"/>
          <p:cNvSpPr/>
          <p:nvPr/>
        </p:nvSpPr>
        <p:spPr>
          <a:xfrm>
            <a:off x="2824922" y="1582924"/>
            <a:ext cx="521253" cy="647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2285999" y="1078667"/>
            <a:ext cx="642731" cy="64763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9"/>
          <p:cNvSpPr/>
          <p:nvPr/>
        </p:nvSpPr>
        <p:spPr>
          <a:xfrm>
            <a:off x="3620051" y="664487"/>
            <a:ext cx="521253" cy="102311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9"/>
          <p:cNvSpPr txBox="1"/>
          <p:nvPr/>
        </p:nvSpPr>
        <p:spPr>
          <a:xfrm>
            <a:off x="419651" y="1325141"/>
            <a:ext cx="1866347" cy="1928422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email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look like.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Next we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will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show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access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RU mail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from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nl-NL" sz="1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phone</a:t>
            </a:r>
            <a:r>
              <a:rPr lang="nl-NL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862C1C-A670-4256-D6D8-831C0FC62E9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525335" y="519519"/>
            <a:ext cx="6120000" cy="32843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U Titeldia's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U PPT Algemeen ENG 2014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1183</Words>
  <Application>Microsoft Macintosh PowerPoint</Application>
  <PresentationFormat>On-screen Show (16:9)</PresentationFormat>
  <Paragraphs>193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Merriweather Sans</vt:lpstr>
      <vt:lpstr>RU Titeldia's</vt:lpstr>
      <vt:lpstr>RU PPT Algemeen ENG 2014</vt:lpstr>
      <vt:lpstr>IT Help</vt:lpstr>
      <vt:lpstr>Let’s get started!</vt:lpstr>
      <vt:lpstr>Science account</vt:lpstr>
      <vt:lpstr>Logging into the WiFi</vt:lpstr>
      <vt:lpstr>Student portal - Go to https://portal.ru.nl/ </vt:lpstr>
      <vt:lpstr>Student portal - Email</vt:lpstr>
      <vt:lpstr>Email </vt:lpstr>
      <vt:lpstr>Email </vt:lpstr>
      <vt:lpstr>Email</vt:lpstr>
      <vt:lpstr>Email</vt:lpstr>
      <vt:lpstr>Email</vt:lpstr>
      <vt:lpstr>Email</vt:lpstr>
      <vt:lpstr>Email</vt:lpstr>
      <vt:lpstr>Email</vt:lpstr>
      <vt:lpstr>Printing</vt:lpstr>
      <vt:lpstr>Student portal - Osiris</vt:lpstr>
      <vt:lpstr>Osiris</vt:lpstr>
      <vt:lpstr>Osiris</vt:lpstr>
      <vt:lpstr>Osiris</vt:lpstr>
      <vt:lpstr>Courses</vt:lpstr>
      <vt:lpstr>Student portal – Personal Schedule</vt:lpstr>
      <vt:lpstr>Personal schedule</vt:lpstr>
      <vt:lpstr>Personal schedule</vt:lpstr>
      <vt:lpstr>Personal schedule</vt:lpstr>
      <vt:lpstr>Connecting to Personal Agenda</vt:lpstr>
      <vt:lpstr>Connecting to Google </vt:lpstr>
      <vt:lpstr>Connecting to Google </vt:lpstr>
      <vt:lpstr>Student portal – Brightspace</vt:lpstr>
      <vt:lpstr>Brightspace</vt:lpstr>
      <vt:lpstr>Course homepage</vt:lpstr>
      <vt:lpstr>Course overview</vt:lpstr>
      <vt:lpstr>Activities tab</vt:lpstr>
      <vt:lpstr>Administration tab</vt:lpstr>
      <vt:lpstr>Brightspace – Pin courses</vt:lpstr>
      <vt:lpstr>Student portal – Student Advisor</vt:lpstr>
      <vt:lpstr>Student advisor</vt:lpstr>
      <vt:lpstr>Student advisor</vt:lpstr>
      <vt:lpstr>Student advisor</vt:lpstr>
      <vt:lpstr>Student advisor</vt:lpstr>
      <vt:lpstr>SVCognAC.nl</vt:lpstr>
      <vt:lpstr>The end!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Help</dc:title>
  <dc:creator>Bart Snel</dc:creator>
  <cp:lastModifiedBy>Erven, B.J.P.R. (Bart)</cp:lastModifiedBy>
  <cp:revision>6</cp:revision>
  <dcterms:modified xsi:type="dcterms:W3CDTF">2023-08-21T22:57:27Z</dcterms:modified>
</cp:coreProperties>
</file>